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9"/>
  </p:notesMasterIdLst>
  <p:handoutMasterIdLst>
    <p:handoutMasterId r:id="rId50"/>
  </p:handoutMasterIdLst>
  <p:sldIdLst>
    <p:sldId id="356" r:id="rId3"/>
    <p:sldId id="433" r:id="rId4"/>
    <p:sldId id="357" r:id="rId5"/>
    <p:sldId id="358" r:id="rId6"/>
    <p:sldId id="359" r:id="rId7"/>
    <p:sldId id="393"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28" r:id="rId43"/>
    <p:sldId id="429" r:id="rId44"/>
    <p:sldId id="430" r:id="rId45"/>
    <p:sldId id="431" r:id="rId46"/>
    <p:sldId id="432" r:id="rId47"/>
    <p:sldId id="392" r:id="rId48"/>
  </p:sldIdLst>
  <p:sldSz cx="9144000" cy="6858000" type="screen4x3"/>
  <p:notesSz cx="6858000" cy="9144000"/>
  <p:custDataLst>
    <p:tags r:id="rId51"/>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 id="2" name="Lâm Quách" initials="LQ" lastIdx="1" clrIdx="2">
    <p:extLst>
      <p:ext uri="{19B8F6BF-5375-455C-9EA6-DF929625EA0E}">
        <p15:presenceInfo xmlns:p15="http://schemas.microsoft.com/office/powerpoint/2012/main" userId="e1f14f01852947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005" autoAdjust="0"/>
  </p:normalViewPr>
  <p:slideViewPr>
    <p:cSldViewPr>
      <p:cViewPr varScale="1">
        <p:scale>
          <a:sx n="82" d="100"/>
          <a:sy n="82" d="100"/>
        </p:scale>
        <p:origin x="142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Conceptual Data Modeling</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Logical Data Modeling</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a:latin typeface="Calibri" pitchFamily="34" charset="0"/>
              <a:cs typeface="Calibri" pitchFamily="34" charset="0"/>
            </a:rPr>
            <a:t>Physical Data Modeling</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 data modeler identifies the highest level of relationships in the data.</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 data modeler describes the data and its relationships in detail. </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 data modeler specifies how the logical model is to be realized physically.</a:t>
          </a: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6F4A24EB-D186-4991-A62C-5CAD10A23361}">
      <dgm:prSet custT="1"/>
      <dgm:spPr>
        <a:solidFill>
          <a:schemeClr val="lt1">
            <a:hueOff val="0"/>
            <a:satOff val="0"/>
            <a:lumOff val="0"/>
            <a:alpha val="0"/>
          </a:schemeClr>
        </a:solidFill>
      </dgm:spPr>
      <dgm:t>
        <a:bodyPr/>
        <a:lstStyle/>
        <a:p>
          <a:r>
            <a:rPr lang="en-US" sz="1800" dirty="0">
              <a:latin typeface="Calibri" pitchFamily="34" charset="0"/>
              <a:cs typeface="Calibri" pitchFamily="34" charset="0"/>
            </a:rPr>
            <a:t>The data modeler creates a logical model of the database.</a:t>
          </a:r>
        </a:p>
      </dgm:t>
    </dgm:pt>
    <dgm:pt modelId="{00FB603E-11C7-4A4A-827A-560AFD9F117B}" type="parTrans" cxnId="{979698AB-BBE0-495F-A3EA-8073ABDC4988}">
      <dgm:prSet/>
      <dgm:spPr/>
      <dgm:t>
        <a:bodyPr/>
        <a:lstStyle/>
        <a:p>
          <a:endParaRPr lang="en-US"/>
        </a:p>
      </dgm:t>
    </dgm:pt>
    <dgm:pt modelId="{93A6AFFF-8461-495A-A865-DC8543D80776}" type="sibTrans" cxnId="{979698AB-BBE0-495F-A3EA-8073ABDC4988}">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pt>
    <dgm:pt modelId="{D8815EEF-E9C4-475D-A970-0FBE57B256A3}" type="pres">
      <dgm:prSet presAssocID="{0B42E06C-A1B3-48D7-9A25-3AED9FB785D1}" presName="parentText" presStyleLbl="node1" presStyleIdx="0" presStyleCnt="3">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pt>
    <dgm:pt modelId="{5395A427-A60F-4F4F-969D-04AC2D0CFDEB}" type="pres">
      <dgm:prSet presAssocID="{275088F3-FD73-4104-BBCD-C6FE214E0400}" presName="parentText" presStyleLbl="node1" presStyleIdx="1" presStyleCnt="3">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pt>
    <dgm:pt modelId="{0900D408-9ABA-4692-8B4E-25FD2FEDE3F7}" type="pres">
      <dgm:prSet presAssocID="{A01BF80B-0EB8-4497-94CE-66159EAFBE6E}" presName="parentText" presStyleLbl="node1" presStyleIdx="2" presStyleCnt="3">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pt>
  </dgm:ptLst>
  <dgm:cxnLst>
    <dgm:cxn modelId="{2C411D0E-1796-4321-AE0E-75934F6E47AA}" type="presOf" srcId="{A01BF80B-0EB8-4497-94CE-66159EAFBE6E}" destId="{DF203340-B694-4789-AE18-6CC49F3E3D6E}"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8A35ED1C-48B0-44CF-B4C8-F9CAFE292F7C}" type="presOf" srcId="{0B42E06C-A1B3-48D7-9A25-3AED9FB785D1}" destId="{D8815EEF-E9C4-475D-A970-0FBE57B256A3}" srcOrd="1" destOrd="0" presId="urn:microsoft.com/office/officeart/2005/8/layout/list1"/>
    <dgm:cxn modelId="{41B6E340-B7B6-449D-A7D2-1E8E6101FDF8}" type="presOf" srcId="{304B30CD-3BA8-4D2C-8929-DF5230D332B6}" destId="{0A807732-00C6-4E5E-911B-A6F76F441E4E}" srcOrd="0" destOrd="0" presId="urn:microsoft.com/office/officeart/2005/8/layout/list1"/>
    <dgm:cxn modelId="{4C28A261-F4E1-4901-B470-38D18C76A868}" type="presOf" srcId="{0B42E06C-A1B3-48D7-9A25-3AED9FB785D1}" destId="{F0AFF909-226B-4EF5-8D95-F4C97BC1E02A}"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F6942349-7609-4F29-83FE-17A12914A35A}" type="presOf" srcId="{275088F3-FD73-4104-BBCD-C6FE214E0400}" destId="{47486FD6-484A-4D85-9CB6-90D65D97FB36}" srcOrd="0" destOrd="0" presId="urn:microsoft.com/office/officeart/2005/8/layout/list1"/>
    <dgm:cxn modelId="{D2F0EC4D-4200-4E76-A1EF-02E161BCF06B}" type="presOf" srcId="{275088F3-FD73-4104-BBCD-C6FE214E0400}" destId="{5395A427-A60F-4F4F-969D-04AC2D0CFDEB}" srcOrd="1" destOrd="0" presId="urn:microsoft.com/office/officeart/2005/8/layout/list1"/>
    <dgm:cxn modelId="{F8DBEC4E-91AE-4A99-947A-14062F5D2D6B}" type="presOf" srcId="{A01BF80B-0EB8-4497-94CE-66159EAFBE6E}" destId="{0900D408-9ABA-4692-8B4E-25FD2FEDE3F7}" srcOrd="1"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BC5D078F-4FB5-4251-AA69-ACE186AF27AF}" type="presOf" srcId="{15B56A10-C47D-4965-B218-63412241D4C1}" destId="{8DC4B880-6737-41E9-958C-8E33EF46D5F8}" srcOrd="0" destOrd="0" presId="urn:microsoft.com/office/officeart/2005/8/layout/list1"/>
    <dgm:cxn modelId="{979698AB-BBE0-495F-A3EA-8073ABDC4988}" srcId="{275088F3-FD73-4104-BBCD-C6FE214E0400}" destId="{6F4A24EB-D186-4991-A62C-5CAD10A23361}" srcOrd="1" destOrd="0" parTransId="{00FB603E-11C7-4A4A-827A-560AFD9F117B}" sibTransId="{93A6AFFF-8461-495A-A865-DC8543D80776}"/>
    <dgm:cxn modelId="{305F4DC6-AA60-4B91-8C50-64DA19173E19}" type="presOf" srcId="{99C229D2-8712-4170-B167-C0F0B7E17D9B}" destId="{97F985D8-35BA-410A-8120-F008FF720B1B}"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53A7F5E0-D75E-47F1-A85B-980FAF987E6D}" type="presOf" srcId="{954AB44B-3D61-4133-AC00-466AFF18E51C}" destId="{5F8B0E50-DECC-4A7E-A46E-113C91AAFE14}" srcOrd="0" destOrd="0" presId="urn:microsoft.com/office/officeart/2005/8/layout/list1"/>
    <dgm:cxn modelId="{7FACC0EE-2462-4443-BCEE-50DF52D4B24B}" type="presOf" srcId="{6F4A24EB-D186-4991-A62C-5CAD10A23361}" destId="{8DC4B880-6737-41E9-958C-8E33EF46D5F8}" srcOrd="0" destOrd="1"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A9D94F0E-6886-446F-87A3-E1923EF01ADC}" type="presParOf" srcId="{0A807732-00C6-4E5E-911B-A6F76F441E4E}" destId="{2F2ADDF7-5497-4730-91DE-E6E853F1FEEF}" srcOrd="0" destOrd="0" presId="urn:microsoft.com/office/officeart/2005/8/layout/list1"/>
    <dgm:cxn modelId="{5E91A356-7FEC-490B-BEEB-62DF25D27C6B}" type="presParOf" srcId="{2F2ADDF7-5497-4730-91DE-E6E853F1FEEF}" destId="{F0AFF909-226B-4EF5-8D95-F4C97BC1E02A}" srcOrd="0" destOrd="0" presId="urn:microsoft.com/office/officeart/2005/8/layout/list1"/>
    <dgm:cxn modelId="{BEB3C7E3-967B-425A-A7C3-9B5D51B681B1}" type="presParOf" srcId="{2F2ADDF7-5497-4730-91DE-E6E853F1FEEF}" destId="{D8815EEF-E9C4-475D-A970-0FBE57B256A3}" srcOrd="1" destOrd="0" presId="urn:microsoft.com/office/officeart/2005/8/layout/list1"/>
    <dgm:cxn modelId="{797A165C-7DFC-4426-BA05-8ADB54B811D9}" type="presParOf" srcId="{0A807732-00C6-4E5E-911B-A6F76F441E4E}" destId="{76FC94D9-3208-439C-A63E-D27D71A45C0D}" srcOrd="1" destOrd="0" presId="urn:microsoft.com/office/officeart/2005/8/layout/list1"/>
    <dgm:cxn modelId="{F7B1B802-E8DB-4525-B1E6-334CF45B2FF6}" type="presParOf" srcId="{0A807732-00C6-4E5E-911B-A6F76F441E4E}" destId="{5F8B0E50-DECC-4A7E-A46E-113C91AAFE14}" srcOrd="2" destOrd="0" presId="urn:microsoft.com/office/officeart/2005/8/layout/list1"/>
    <dgm:cxn modelId="{1887D835-0C14-41D1-9722-BE2FC8F3F42C}" type="presParOf" srcId="{0A807732-00C6-4E5E-911B-A6F76F441E4E}" destId="{08587B01-25D5-451E-BC18-60B04AFD5367}" srcOrd="3" destOrd="0" presId="urn:microsoft.com/office/officeart/2005/8/layout/list1"/>
    <dgm:cxn modelId="{2EEEE953-5667-4E86-A1E1-40B637AD59D3}" type="presParOf" srcId="{0A807732-00C6-4E5E-911B-A6F76F441E4E}" destId="{C3941E73-59DF-4947-A40C-DDF97525D13A}" srcOrd="4" destOrd="0" presId="urn:microsoft.com/office/officeart/2005/8/layout/list1"/>
    <dgm:cxn modelId="{C4C9DE06-FE0E-43D8-BCAE-09F6BFE624CA}" type="presParOf" srcId="{C3941E73-59DF-4947-A40C-DDF97525D13A}" destId="{47486FD6-484A-4D85-9CB6-90D65D97FB36}" srcOrd="0" destOrd="0" presId="urn:microsoft.com/office/officeart/2005/8/layout/list1"/>
    <dgm:cxn modelId="{B8B9B102-0861-424C-A85E-FD205010A2C6}" type="presParOf" srcId="{C3941E73-59DF-4947-A40C-DDF97525D13A}" destId="{5395A427-A60F-4F4F-969D-04AC2D0CFDEB}" srcOrd="1" destOrd="0" presId="urn:microsoft.com/office/officeart/2005/8/layout/list1"/>
    <dgm:cxn modelId="{68E019DC-8342-4089-8C29-88ACAE1A9DFB}" type="presParOf" srcId="{0A807732-00C6-4E5E-911B-A6F76F441E4E}" destId="{8EF1C548-5960-4AC1-A6DC-AD70AFD0AD0B}" srcOrd="5" destOrd="0" presId="urn:microsoft.com/office/officeart/2005/8/layout/list1"/>
    <dgm:cxn modelId="{8CF9293F-BF58-457A-A6EA-2CD3F3157CFF}" type="presParOf" srcId="{0A807732-00C6-4E5E-911B-A6F76F441E4E}" destId="{8DC4B880-6737-41E9-958C-8E33EF46D5F8}" srcOrd="6" destOrd="0" presId="urn:microsoft.com/office/officeart/2005/8/layout/list1"/>
    <dgm:cxn modelId="{EE4AC5AD-B029-4FD0-B5C4-4DC310A9B752}" type="presParOf" srcId="{0A807732-00C6-4E5E-911B-A6F76F441E4E}" destId="{0E1A4CDD-B090-4922-A72B-D26D60DEE419}" srcOrd="7" destOrd="0" presId="urn:microsoft.com/office/officeart/2005/8/layout/list1"/>
    <dgm:cxn modelId="{6AC8F8E5-0D1E-4F59-AF50-4709DE3E4EEE}" type="presParOf" srcId="{0A807732-00C6-4E5E-911B-A6F76F441E4E}" destId="{4CDCECC7-3D9F-4530-9D59-82D9F8A5E052}" srcOrd="8" destOrd="0" presId="urn:microsoft.com/office/officeart/2005/8/layout/list1"/>
    <dgm:cxn modelId="{A32AA6D2-9A5A-4EB1-9740-1E1B87291560}" type="presParOf" srcId="{4CDCECC7-3D9F-4530-9D59-82D9F8A5E052}" destId="{DF203340-B694-4789-AE18-6CC49F3E3D6E}" srcOrd="0" destOrd="0" presId="urn:microsoft.com/office/officeart/2005/8/layout/list1"/>
    <dgm:cxn modelId="{08BAFD0D-6808-4DA6-B0C4-D3BA7F0E31C8}" type="presParOf" srcId="{4CDCECC7-3D9F-4530-9D59-82D9F8A5E052}" destId="{0900D408-9ABA-4692-8B4E-25FD2FEDE3F7}" srcOrd="1" destOrd="0" presId="urn:microsoft.com/office/officeart/2005/8/layout/list1"/>
    <dgm:cxn modelId="{9C5C2033-216F-4830-9867-95FC7399841B}" type="presParOf" srcId="{0A807732-00C6-4E5E-911B-A6F76F441E4E}" destId="{F1DDE45D-E91E-4F8B-A88A-9E48706B86F7}" srcOrd="9" destOrd="0" presId="urn:microsoft.com/office/officeart/2005/8/layout/list1"/>
    <dgm:cxn modelId="{4E771362-913F-4D12-8BDE-25D747B820B9}"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800" dirty="0">
              <a:latin typeface="Calibri" pitchFamily="34" charset="0"/>
              <a:cs typeface="Calibri" pitchFamily="34" charset="0"/>
            </a:rPr>
            <a:t>Entity</a:t>
          </a: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a:latin typeface="Calibri" pitchFamily="34" charset="0"/>
              <a:cs typeface="Calibri" pitchFamily="34" charset="0"/>
            </a:rPr>
            <a:t>An entity is a real world object that exists physically and is distinguishable from other objects.</a:t>
          </a: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2AD6AFE2-760F-4F3F-81ED-4029AD68C488}">
      <dgm:prSet phldrT="[Text]" custT="1"/>
      <dgm:spPr/>
      <dgm:t>
        <a:bodyPr/>
        <a:lstStyle/>
        <a:p>
          <a:r>
            <a:rPr lang="en-US" sz="1400" dirty="0">
              <a:latin typeface="Calibri" pitchFamily="34" charset="0"/>
              <a:cs typeface="Calibri" pitchFamily="34" charset="0"/>
            </a:rPr>
            <a:t>For example, employee, department, vehicle, and account.</a:t>
          </a:r>
        </a:p>
      </dgm:t>
    </dgm:pt>
    <dgm:pt modelId="{B7E1DAF5-CF9B-4899-BBBF-8BDFF3D5F3E3}" type="parTrans" cxnId="{4058CF35-89F0-4FE3-A48B-2B75E5B2AB7D}">
      <dgm:prSet/>
      <dgm:spPr/>
      <dgm:t>
        <a:bodyPr/>
        <a:lstStyle/>
        <a:p>
          <a:endParaRPr lang="en-US"/>
        </a:p>
      </dgm:t>
    </dgm:pt>
    <dgm:pt modelId="{77DB8990-8ADA-4A9C-82A2-FBC1D60F65D7}" type="sibTrans" cxnId="{4058CF35-89F0-4FE3-A48B-2B75E5B2AB7D}">
      <dgm:prSet/>
      <dgm:spPr/>
      <dgm:t>
        <a:bodyPr/>
        <a:lstStyle/>
        <a:p>
          <a:endParaRPr lang="en-US"/>
        </a:p>
      </dgm:t>
    </dgm:pt>
    <dgm:pt modelId="{318712A4-F379-4024-BACC-1003727655AA}">
      <dgm:prSet phldrT="[Text]" custT="1"/>
      <dgm:spPr/>
      <dgm:t>
        <a:bodyPr/>
        <a:lstStyle/>
        <a:p>
          <a:r>
            <a:rPr lang="en-US" sz="1800" dirty="0">
              <a:latin typeface="Calibri" pitchFamily="34" charset="0"/>
              <a:cs typeface="Calibri" pitchFamily="34" charset="0"/>
            </a:rPr>
            <a:t>Relationship</a:t>
          </a: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a:latin typeface="Calibri" pitchFamily="34" charset="0"/>
              <a:cs typeface="Calibri" pitchFamily="34" charset="0"/>
            </a:rPr>
            <a:t>A relationship is an association or bond that exists between one or more entities.</a:t>
          </a: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142A9496-28A7-4674-BF53-D845112F49BD}">
      <dgm:prSet phldrT="[Text]" custT="1"/>
      <dgm:spPr/>
      <dgm:t>
        <a:bodyPr/>
        <a:lstStyle/>
        <a:p>
          <a:r>
            <a:rPr lang="en-US" sz="1400" dirty="0">
              <a:latin typeface="Calibri" pitchFamily="34" charset="0"/>
              <a:cs typeface="Calibri" pitchFamily="34" charset="0"/>
            </a:rPr>
            <a:t>For example, belongs to, owns, works for, saves in, and so on.</a:t>
          </a:r>
        </a:p>
      </dgm:t>
    </dgm:pt>
    <dgm:pt modelId="{AB143C08-B208-4E6B-A1E9-2004573E1966}" type="parTrans" cxnId="{FA21F4CD-6A71-4F11-BB2F-86B4A329665D}">
      <dgm:prSet/>
      <dgm:spPr/>
      <dgm:t>
        <a:bodyPr/>
        <a:lstStyle/>
        <a:p>
          <a:endParaRPr lang="en-US"/>
        </a:p>
      </dgm:t>
    </dgm:pt>
    <dgm:pt modelId="{E3FB870E-7F40-4141-A84E-A607F4DAA226}" type="sibTrans" cxnId="{FA21F4CD-6A71-4F11-BB2F-86B4A329665D}">
      <dgm:prSet/>
      <dgm:spPr/>
      <dgm:t>
        <a:bodyPr/>
        <a:lstStyle/>
        <a:p>
          <a:endParaRPr lang="en-US"/>
        </a:p>
      </dgm:t>
    </dgm:pt>
    <dgm:pt modelId="{C7EE1916-D17F-43C1-B5A0-78BDAE6A4937}">
      <dgm:prSet phldrT="[Text]" custT="1"/>
      <dgm:spPr/>
      <dgm:t>
        <a:bodyPr/>
        <a:lstStyle/>
        <a:p>
          <a:r>
            <a:rPr lang="en-US" sz="1800" dirty="0">
              <a:latin typeface="Calibri" pitchFamily="34" charset="0"/>
              <a:cs typeface="Calibri" pitchFamily="34" charset="0"/>
            </a:rPr>
            <a:t>Attributes</a:t>
          </a: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a:latin typeface="Calibri" pitchFamily="34" charset="0"/>
              <a:cs typeface="Calibri" pitchFamily="34" charset="0"/>
            </a:rPr>
            <a:t>Attributes are features that an entity has. Attributes help distinguish every entity from another.</a:t>
          </a: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229F8FA6-DFAD-4881-8E74-FACDDF9A9BCE}">
      <dgm:prSet phldrT="[Text]" custT="1"/>
      <dgm:spPr/>
      <dgm:t>
        <a:bodyPr/>
        <a:lstStyle/>
        <a:p>
          <a:r>
            <a:rPr lang="en-US" sz="1400" dirty="0">
              <a:latin typeface="Calibri" pitchFamily="34" charset="0"/>
              <a:cs typeface="Calibri" pitchFamily="34" charset="0"/>
            </a:rPr>
            <a:t>For example, the attributes of a student would be roll_number, name, and so on.</a:t>
          </a:r>
        </a:p>
      </dgm:t>
    </dgm:pt>
    <dgm:pt modelId="{AF61C515-B349-4BF5-8F4D-5531546E53B8}" type="parTrans" cxnId="{6D8EF4A9-A08A-4CAE-BD2E-6BDB26210334}">
      <dgm:prSet/>
      <dgm:spPr/>
      <dgm:t>
        <a:bodyPr/>
        <a:lstStyle/>
        <a:p>
          <a:endParaRPr lang="en-US"/>
        </a:p>
      </dgm:t>
    </dgm:pt>
    <dgm:pt modelId="{C60F34F8-9314-4CAA-B660-1E66C1923747}" type="sibTrans" cxnId="{6D8EF4A9-A08A-4CAE-BD2E-6BDB26210334}">
      <dgm:prSet/>
      <dgm:spPr/>
      <dgm:t>
        <a:bodyPr/>
        <a:lstStyle/>
        <a:p>
          <a:endParaRPr lang="en-US"/>
        </a:p>
      </dgm:t>
    </dgm:pt>
    <dgm:pt modelId="{ADA36A24-636D-42B9-B0D8-36870FC6CC75}">
      <dgm:prSet custT="1"/>
      <dgm:spPr/>
      <dgm:t>
        <a:bodyPr/>
        <a:lstStyle/>
        <a:p>
          <a:r>
            <a:rPr lang="en-US" sz="1800" dirty="0">
              <a:latin typeface="Calibri" pitchFamily="34" charset="0"/>
              <a:cs typeface="Calibri" pitchFamily="34" charset="0"/>
            </a:rPr>
            <a:t>Entity Set</a:t>
          </a: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a:latin typeface="Calibri" pitchFamily="34" charset="0"/>
              <a:cs typeface="Calibri" pitchFamily="34" charset="0"/>
            </a:rPr>
            <a:t>An entity set is the collection of similar entities.</a:t>
          </a: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E46634FF-9BFA-4309-807B-405015B2B3CB}">
      <dgm:prSet custT="1"/>
      <dgm:spPr/>
      <dgm:t>
        <a:bodyPr/>
        <a:lstStyle/>
        <a:p>
          <a:r>
            <a:rPr lang="en-US" sz="1400" dirty="0">
              <a:latin typeface="Calibri" pitchFamily="34" charset="0"/>
              <a:cs typeface="Calibri" pitchFamily="34" charset="0"/>
            </a:rPr>
            <a:t>For example, the employees of an organization collectively form an entity set called employee entity set.</a:t>
          </a:r>
        </a:p>
      </dgm:t>
    </dgm:pt>
    <dgm:pt modelId="{EBA64151-7618-46BF-9CFA-6AC4F4394565}" type="parTrans" cxnId="{BFCE8612-6059-443D-9F87-FF10FFE20552}">
      <dgm:prSet/>
      <dgm:spPr/>
      <dgm:t>
        <a:bodyPr/>
        <a:lstStyle/>
        <a:p>
          <a:endParaRPr lang="en-US"/>
        </a:p>
      </dgm:t>
    </dgm:pt>
    <dgm:pt modelId="{94DF38A6-F400-42E8-A75F-059C813791D9}" type="sibTrans" cxnId="{BFCE8612-6059-443D-9F87-FF10FFE20552}">
      <dgm:prSet/>
      <dgm:spPr/>
      <dgm:t>
        <a:bodyPr/>
        <a:lstStyle/>
        <a:p>
          <a:endParaRPr lang="en-US"/>
        </a:p>
      </dgm:t>
    </dgm:pt>
    <dgm:pt modelId="{52984777-C2AA-4B16-9D7F-7227E1FF633D}">
      <dgm:prSet custT="1"/>
      <dgm:spPr/>
      <dgm:t>
        <a:bodyPr/>
        <a:lstStyle/>
        <a:p>
          <a:r>
            <a:rPr lang="en-US" sz="1800" dirty="0">
              <a:latin typeface="Calibri" pitchFamily="34" charset="0"/>
              <a:cs typeface="Calibri" pitchFamily="34" charset="0"/>
            </a:rPr>
            <a:t>Relationship Set</a:t>
          </a:r>
        </a:p>
      </dgm:t>
    </dgm:pt>
    <dgm:pt modelId="{9EC9CE7B-1183-4037-A784-953D44A84650}" type="parTrans" cxnId="{03D64B60-FFD8-42E1-9405-1BC1976DA6AE}">
      <dgm:prSet/>
      <dgm:spPr/>
      <dgm:t>
        <a:bodyPr/>
        <a:lstStyle/>
        <a:p>
          <a:endParaRPr lang="en-US"/>
        </a:p>
      </dgm:t>
    </dgm:pt>
    <dgm:pt modelId="{D7D8CEFF-AE71-4ED1-93A6-82778F80AE52}" type="sibTrans" cxnId="{03D64B60-FFD8-42E1-9405-1BC1976DA6AE}">
      <dgm:prSet/>
      <dgm:spPr/>
      <dgm:t>
        <a:bodyPr/>
        <a:lstStyle/>
        <a:p>
          <a:endParaRPr lang="en-US"/>
        </a:p>
      </dgm:t>
    </dgm:pt>
    <dgm:pt modelId="{BC072160-3DB9-456B-A8BE-96D8F6A2E94E}">
      <dgm:prSet custT="1"/>
      <dgm:spPr/>
      <dgm:t>
        <a:bodyPr/>
        <a:lstStyle/>
        <a:p>
          <a:r>
            <a:rPr lang="en-US" sz="1400" dirty="0">
              <a:latin typeface="Calibri" pitchFamily="34" charset="0"/>
              <a:cs typeface="Calibri" pitchFamily="34" charset="0"/>
            </a:rPr>
            <a:t>A collection of similar relationships between two or more entity sets is called a relationship set.</a:t>
          </a:r>
        </a:p>
      </dgm:t>
    </dgm:pt>
    <dgm:pt modelId="{6A94DB43-1A83-499B-B514-C04707D724F6}" type="parTrans" cxnId="{B08825B4-14CE-40D6-9DF6-D6F6B23890A4}">
      <dgm:prSet/>
      <dgm:spPr/>
      <dgm:t>
        <a:bodyPr/>
        <a:lstStyle/>
        <a:p>
          <a:endParaRPr lang="en-US"/>
        </a:p>
      </dgm:t>
    </dgm:pt>
    <dgm:pt modelId="{72B3F18B-4A94-4089-8A75-84C475E86EAA}" type="sibTrans" cxnId="{B08825B4-14CE-40D6-9DF6-D6F6B23890A4}">
      <dgm:prSet/>
      <dgm:spPr/>
      <dgm:t>
        <a:bodyPr/>
        <a:lstStyle/>
        <a:p>
          <a:endParaRPr lang="en-US"/>
        </a:p>
      </dgm:t>
    </dgm:pt>
    <dgm:pt modelId="{24451E47-4DEA-4CA8-9ED3-9E931F7B8355}">
      <dgm:prSet custT="1"/>
      <dgm:spPr/>
      <dgm:t>
        <a:bodyPr/>
        <a:lstStyle/>
        <a:p>
          <a:r>
            <a:rPr lang="en-US" sz="1400" dirty="0">
              <a:latin typeface="Calibri" pitchFamily="34" charset="0"/>
              <a:cs typeface="Calibri" pitchFamily="34" charset="0"/>
            </a:rPr>
            <a:t>For example, the set of all 'work in' relations that exists between the employees and the department is called the 'work in' relationship set.</a:t>
          </a:r>
        </a:p>
      </dgm:t>
    </dgm:pt>
    <dgm:pt modelId="{25A07FE1-AD2D-4849-8BC9-BCE8A2946A73}" type="parTrans" cxnId="{262F9A0C-41DB-46EB-9B95-6E480C355122}">
      <dgm:prSet/>
      <dgm:spPr/>
      <dgm:t>
        <a:bodyPr/>
        <a:lstStyle/>
        <a:p>
          <a:endParaRPr lang="en-US"/>
        </a:p>
      </dgm:t>
    </dgm:pt>
    <dgm:pt modelId="{2D776595-9CC7-45C6-AF02-3519401F1B18}" type="sibTrans" cxnId="{262F9A0C-41DB-46EB-9B95-6E480C355122}">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5" custScaleX="49177">
        <dgm:presLayoutVars>
          <dgm:chMax val="1"/>
          <dgm:bulletEnabled val="1"/>
        </dgm:presLayoutVars>
      </dgm:prSet>
      <dgm:spPr/>
    </dgm:pt>
    <dgm:pt modelId="{D88712DC-71E7-465F-AD92-784BE24331FA}" type="pres">
      <dgm:prSet presAssocID="{029399EA-A1EE-4A76-BDB1-78921C1B7C39}" presName="descendantText" presStyleLbl="alignAccFollowNode1" presStyleIdx="0" presStyleCnt="5" custScaleX="128714">
        <dgm:presLayoutVars>
          <dgm:bulletEnabled val="1"/>
        </dgm:presLayoutVars>
      </dgm:prSet>
      <dgm:spPr/>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5" custScaleX="49177">
        <dgm:presLayoutVars>
          <dgm:chMax val="1"/>
          <dgm:bulletEnabled val="1"/>
        </dgm:presLayoutVars>
      </dgm:prSet>
      <dgm:spPr/>
    </dgm:pt>
    <dgm:pt modelId="{63A1AEEA-A1AF-4A34-88D1-312C252C46C7}" type="pres">
      <dgm:prSet presAssocID="{318712A4-F379-4024-BACC-1003727655AA}" presName="descendantText" presStyleLbl="alignAccFollowNode1" presStyleIdx="1" presStyleCnt="5" custScaleX="128714">
        <dgm:presLayoutVars>
          <dgm:bulletEnabled val="1"/>
        </dgm:presLayoutVars>
      </dgm:prSet>
      <dgm:spPr/>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5" custScaleX="49177" custLinFactNeighborX="-3" custLinFactNeighborY="971">
        <dgm:presLayoutVars>
          <dgm:chMax val="1"/>
          <dgm:bulletEnabled val="1"/>
        </dgm:presLayoutVars>
      </dgm:prSet>
      <dgm:spPr/>
    </dgm:pt>
    <dgm:pt modelId="{B8DA601C-F577-40DB-9704-A0F2BC05290E}" type="pres">
      <dgm:prSet presAssocID="{C7EE1916-D17F-43C1-B5A0-78BDAE6A4937}" presName="descendantText" presStyleLbl="alignAccFollowNode1" presStyleIdx="2" presStyleCnt="5" custScaleX="128714">
        <dgm:presLayoutVars>
          <dgm:bulletEnabled val="1"/>
        </dgm:presLayoutVars>
      </dgm:prSet>
      <dgm:spPr/>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5" custScaleX="49130">
        <dgm:presLayoutVars>
          <dgm:chMax val="1"/>
          <dgm:bulletEnabled val="1"/>
        </dgm:presLayoutVars>
      </dgm:prSet>
      <dgm:spPr/>
    </dgm:pt>
    <dgm:pt modelId="{4ADC6982-56F7-4F86-BEFF-E9C83B50AEB4}" type="pres">
      <dgm:prSet presAssocID="{ADA36A24-636D-42B9-B0D8-36870FC6CC75}" presName="descendantText" presStyleLbl="alignAccFollowNode1" presStyleIdx="3" presStyleCnt="5" custScaleX="132198">
        <dgm:presLayoutVars>
          <dgm:bulletEnabled val="1"/>
        </dgm:presLayoutVars>
      </dgm:prSet>
      <dgm:spPr/>
    </dgm:pt>
    <dgm:pt modelId="{FDF7CF57-3119-4C4E-ABC6-340608F8A67A}" type="pres">
      <dgm:prSet presAssocID="{2A4E7600-CB25-49AF-A35C-4CFF6A115DEA}" presName="sp" presStyleCnt="0"/>
      <dgm:spPr/>
    </dgm:pt>
    <dgm:pt modelId="{4FC81166-AA30-4BF4-8F75-954B62E7AE5B}" type="pres">
      <dgm:prSet presAssocID="{52984777-C2AA-4B16-9D7F-7227E1FF633D}" presName="linNode" presStyleCnt="0"/>
      <dgm:spPr/>
    </dgm:pt>
    <dgm:pt modelId="{4A3138B8-5E2B-4526-A8EB-F58514B27FE4}" type="pres">
      <dgm:prSet presAssocID="{52984777-C2AA-4B16-9D7F-7227E1FF633D}" presName="parentText" presStyleLbl="node1" presStyleIdx="4" presStyleCnt="5" custScaleX="48559">
        <dgm:presLayoutVars>
          <dgm:chMax val="1"/>
          <dgm:bulletEnabled val="1"/>
        </dgm:presLayoutVars>
      </dgm:prSet>
      <dgm:spPr/>
    </dgm:pt>
    <dgm:pt modelId="{1007281C-E506-42FB-8B88-3C6ED7D562BD}" type="pres">
      <dgm:prSet presAssocID="{52984777-C2AA-4B16-9D7F-7227E1FF633D}" presName="descendantText" presStyleLbl="alignAccFollowNode1" presStyleIdx="4" presStyleCnt="5" custScaleX="128929">
        <dgm:presLayoutVars>
          <dgm:bulletEnabled val="1"/>
        </dgm:presLayoutVars>
      </dgm:prSet>
      <dgm:spPr/>
    </dgm:pt>
  </dgm:ptLst>
  <dgm:cxnLst>
    <dgm:cxn modelId="{262F9A0C-41DB-46EB-9B95-6E480C355122}" srcId="{52984777-C2AA-4B16-9D7F-7227E1FF633D}" destId="{24451E47-4DEA-4CA8-9ED3-9E931F7B8355}" srcOrd="1" destOrd="0" parTransId="{25A07FE1-AD2D-4849-8BC9-BCE8A2946A73}" sibTransId="{2D776595-9CC7-45C6-AF02-3519401F1B18}"/>
    <dgm:cxn modelId="{BFCE8612-6059-443D-9F87-FF10FFE20552}" srcId="{ADA36A24-636D-42B9-B0D8-36870FC6CC75}" destId="{E46634FF-9BFA-4309-807B-405015B2B3CB}" srcOrd="1" destOrd="0" parTransId="{EBA64151-7618-46BF-9CFA-6AC4F4394565}" sibTransId="{94DF38A6-F400-42E8-A75F-059C813791D9}"/>
    <dgm:cxn modelId="{4CE19613-1887-4D3B-967F-3FB29F5EDD6D}" type="presOf" srcId="{24451E47-4DEA-4CA8-9ED3-9E931F7B8355}" destId="{1007281C-E506-42FB-8B88-3C6ED7D562BD}" srcOrd="0" destOrd="1" presId="urn:microsoft.com/office/officeart/2005/8/layout/vList5"/>
    <dgm:cxn modelId="{F22FEF31-7475-451E-B787-E0E1497D52E4}" srcId="{C8844DF8-1A5B-48BB-93EE-9C7C621FA060}" destId="{ADA36A24-636D-42B9-B0D8-36870FC6CC75}" srcOrd="3" destOrd="0" parTransId="{74B4B743-F675-43AE-8106-01B0195923C9}" sibTransId="{2A4E7600-CB25-49AF-A35C-4CFF6A115DEA}"/>
    <dgm:cxn modelId="{4058CF35-89F0-4FE3-A48B-2B75E5B2AB7D}" srcId="{029399EA-A1EE-4A76-BDB1-78921C1B7C39}" destId="{2AD6AFE2-760F-4F3F-81ED-4029AD68C488}" srcOrd="1" destOrd="0" parTransId="{B7E1DAF5-CF9B-4899-BBBF-8BDFF3D5F3E3}" sibTransId="{77DB8990-8ADA-4A9C-82A2-FBC1D60F65D7}"/>
    <dgm:cxn modelId="{46502C3F-0E48-45B2-B71D-01133F66C28D}" type="presOf" srcId="{09079E86-21DB-4F5A-B2D4-488418FFF874}" destId="{63A1AEEA-A1AF-4A34-88D1-312C252C46C7}" srcOrd="0" destOrd="0" presId="urn:microsoft.com/office/officeart/2005/8/layout/vList5"/>
    <dgm:cxn modelId="{03D64B60-FFD8-42E1-9405-1BC1976DA6AE}" srcId="{C8844DF8-1A5B-48BB-93EE-9C7C621FA060}" destId="{52984777-C2AA-4B16-9D7F-7227E1FF633D}" srcOrd="4" destOrd="0" parTransId="{9EC9CE7B-1183-4037-A784-953D44A84650}" sibTransId="{D7D8CEFF-AE71-4ED1-93A6-82778F80AE52}"/>
    <dgm:cxn modelId="{70984E64-C689-4A49-BF6B-B090E72C2714}" type="presOf" srcId="{C8844DF8-1A5B-48BB-93EE-9C7C621FA060}" destId="{E071F783-9968-4FE3-9E1A-5134779D1C93}"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7592FA46-A44E-4EC4-8B2F-541BAA8517E6}" srcId="{C8844DF8-1A5B-48BB-93EE-9C7C621FA060}" destId="{318712A4-F379-4024-BACC-1003727655AA}" srcOrd="1" destOrd="0" parTransId="{DF075672-059B-4FC7-8D8B-02D3EADA636B}" sibTransId="{2E47B91F-C45D-41AA-A2F6-41541710CB03}"/>
    <dgm:cxn modelId="{9FB79473-FE42-4F0A-A219-1EE3351FE11D}" type="presOf" srcId="{ADA36A24-636D-42B9-B0D8-36870FC6CC75}" destId="{7641A8C1-98C2-4A7D-8333-B65BCEA6926B}" srcOrd="0" destOrd="0" presId="urn:microsoft.com/office/officeart/2005/8/layout/vList5"/>
    <dgm:cxn modelId="{F72D2F55-B3B0-4243-AC74-8594964C2101}" srcId="{C8844DF8-1A5B-48BB-93EE-9C7C621FA060}" destId="{C7EE1916-D17F-43C1-B5A0-78BDAE6A4937}" srcOrd="2" destOrd="0" parTransId="{05846263-45E7-4A70-AE17-087141EAEA56}" sibTransId="{7808F316-01F0-4836-B4A3-60123260DF2F}"/>
    <dgm:cxn modelId="{6D1CA655-DB78-4EB8-929F-C67E743E794C}" srcId="{C7EE1916-D17F-43C1-B5A0-78BDAE6A4937}" destId="{5EBAA47D-88E9-4A22-ADE4-CF026AF01DA5}" srcOrd="0" destOrd="0" parTransId="{E48BDCDC-379A-4DDB-8B72-93DF70F55E3A}" sibTransId="{8AD32360-CFF0-4E69-A6F3-9EB7A77D0557}"/>
    <dgm:cxn modelId="{1294B058-5EAA-405F-8DBE-2AC7B073285F}" type="presOf" srcId="{52984777-C2AA-4B16-9D7F-7227E1FF633D}" destId="{4A3138B8-5E2B-4526-A8EB-F58514B27FE4}" srcOrd="0" destOrd="0" presId="urn:microsoft.com/office/officeart/2005/8/layout/vList5"/>
    <dgm:cxn modelId="{A007E987-F860-48E0-BDB4-1C743E751481}" srcId="{ADA36A24-636D-42B9-B0D8-36870FC6CC75}" destId="{21960B7A-146E-4A41-B04A-CE1457513094}" srcOrd="0" destOrd="0" parTransId="{116B699F-9D6F-4062-8C37-BD3DA2203907}" sibTransId="{4443439E-D985-4C0E-8FE4-88AECFE4EC7D}"/>
    <dgm:cxn modelId="{053C969F-BC1F-414F-8B41-690914D5E4BE}" type="presOf" srcId="{BC072160-3DB9-456B-A8BE-96D8F6A2E94E}" destId="{1007281C-E506-42FB-8B88-3C6ED7D562BD}" srcOrd="0" destOrd="0" presId="urn:microsoft.com/office/officeart/2005/8/layout/vList5"/>
    <dgm:cxn modelId="{6D8EF4A9-A08A-4CAE-BD2E-6BDB26210334}" srcId="{C7EE1916-D17F-43C1-B5A0-78BDAE6A4937}" destId="{229F8FA6-DFAD-4881-8E74-FACDDF9A9BCE}" srcOrd="1" destOrd="0" parTransId="{AF61C515-B349-4BF5-8F4D-5531546E53B8}" sibTransId="{C60F34F8-9314-4CAA-B660-1E66C1923747}"/>
    <dgm:cxn modelId="{E6D571AB-3AE0-4EF5-8D99-F9B16ED427B4}" type="presOf" srcId="{229F8FA6-DFAD-4881-8E74-FACDDF9A9BCE}" destId="{B8DA601C-F577-40DB-9704-A0F2BC05290E}" srcOrd="0" destOrd="1" presId="urn:microsoft.com/office/officeart/2005/8/layout/vList5"/>
    <dgm:cxn modelId="{B08825B4-14CE-40D6-9DF6-D6F6B23890A4}" srcId="{52984777-C2AA-4B16-9D7F-7227E1FF633D}" destId="{BC072160-3DB9-456B-A8BE-96D8F6A2E94E}" srcOrd="0" destOrd="0" parTransId="{6A94DB43-1A83-499B-B514-C04707D724F6}" sibTransId="{72B3F18B-4A94-4089-8A75-84C475E86EAA}"/>
    <dgm:cxn modelId="{DAAF71B7-A6EC-42B2-8592-72BC168D9A5F}" type="presOf" srcId="{318712A4-F379-4024-BACC-1003727655AA}" destId="{E71AAEC2-1F52-4FF3-B444-CE661BFB3F1D}" srcOrd="0" destOrd="0" presId="urn:microsoft.com/office/officeart/2005/8/layout/vList5"/>
    <dgm:cxn modelId="{C6A0E6C6-DB00-4B02-B68F-4E40FBA9DBBD}" type="presOf" srcId="{142A9496-28A7-4674-BF53-D845112F49BD}" destId="{63A1AEEA-A1AF-4A34-88D1-312C252C46C7}" srcOrd="0" destOrd="1" presId="urn:microsoft.com/office/officeart/2005/8/layout/vList5"/>
    <dgm:cxn modelId="{CDE2E0C9-3B4D-4DB3-BA42-03188175888F}" type="presOf" srcId="{5EBAA47D-88E9-4A22-ADE4-CF026AF01DA5}" destId="{B8DA601C-F577-40DB-9704-A0F2BC05290E}" srcOrd="0" destOrd="0" presId="urn:microsoft.com/office/officeart/2005/8/layout/vList5"/>
    <dgm:cxn modelId="{FA21F4CD-6A71-4F11-BB2F-86B4A329665D}" srcId="{318712A4-F379-4024-BACC-1003727655AA}" destId="{142A9496-28A7-4674-BF53-D845112F49BD}" srcOrd="1" destOrd="0" parTransId="{AB143C08-B208-4E6B-A1E9-2004573E1966}" sibTransId="{E3FB870E-7F40-4141-A84E-A607F4DAA226}"/>
    <dgm:cxn modelId="{B80578D5-2A19-4064-ADD8-1DBF11E5FAE6}" type="presOf" srcId="{21960B7A-146E-4A41-B04A-CE1457513094}" destId="{4ADC6982-56F7-4F86-BEFF-E9C83B50AEB4}" srcOrd="0" destOrd="0"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B1307DE9-0B18-4CEF-B561-C969CA70411E}" type="presOf" srcId="{26AEDE49-15A3-4375-8A4A-C73F8728FCC4}" destId="{D88712DC-71E7-465F-AD92-784BE24331FA}" srcOrd="0" destOrd="0" presId="urn:microsoft.com/office/officeart/2005/8/layout/vList5"/>
    <dgm:cxn modelId="{EF6ECAE9-C9C0-4505-AF40-D298C815D02E}" type="presOf" srcId="{029399EA-A1EE-4A76-BDB1-78921C1B7C39}" destId="{51B31CAA-C45A-4E53-9F07-3D8308984796}" srcOrd="0" destOrd="0" presId="urn:microsoft.com/office/officeart/2005/8/layout/vList5"/>
    <dgm:cxn modelId="{8F1760F6-592A-4F04-9016-0AE7DB09B550}" type="presOf" srcId="{2AD6AFE2-760F-4F3F-81ED-4029AD68C488}" destId="{D88712DC-71E7-465F-AD92-784BE24331FA}" srcOrd="0" destOrd="1" presId="urn:microsoft.com/office/officeart/2005/8/layout/vList5"/>
    <dgm:cxn modelId="{FEA0E3F6-1D3D-4CE0-BE16-E6E381A22305}" type="presOf" srcId="{C7EE1916-D17F-43C1-B5A0-78BDAE6A4937}" destId="{7D17A0AD-1416-4AC5-BF5A-DCA4A5EBEDDA}"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59FB97FD-511E-44C0-8813-18535888A02A}" type="presOf" srcId="{E46634FF-9BFA-4309-807B-405015B2B3CB}" destId="{4ADC6982-56F7-4F86-BEFF-E9C83B50AEB4}" srcOrd="0" destOrd="1" presId="urn:microsoft.com/office/officeart/2005/8/layout/vList5"/>
    <dgm:cxn modelId="{F2E9F5AF-28D5-4DC5-9479-6E15AC1524B2}" type="presParOf" srcId="{E071F783-9968-4FE3-9E1A-5134779D1C93}" destId="{68AFF705-82FF-404A-9EFB-639FFA6FA86D}" srcOrd="0" destOrd="0" presId="urn:microsoft.com/office/officeart/2005/8/layout/vList5"/>
    <dgm:cxn modelId="{67AEA2FF-2D38-4C20-91B6-D07FFBBCFA31}" type="presParOf" srcId="{68AFF705-82FF-404A-9EFB-639FFA6FA86D}" destId="{51B31CAA-C45A-4E53-9F07-3D8308984796}" srcOrd="0" destOrd="0" presId="urn:microsoft.com/office/officeart/2005/8/layout/vList5"/>
    <dgm:cxn modelId="{6C73F01A-80AC-4445-98EF-AF2C969449AD}" type="presParOf" srcId="{68AFF705-82FF-404A-9EFB-639FFA6FA86D}" destId="{D88712DC-71E7-465F-AD92-784BE24331FA}" srcOrd="1" destOrd="0" presId="urn:microsoft.com/office/officeart/2005/8/layout/vList5"/>
    <dgm:cxn modelId="{4E132D5A-D057-435F-8D22-3B789E7DE02B}" type="presParOf" srcId="{E071F783-9968-4FE3-9E1A-5134779D1C93}" destId="{68BE7356-7DA2-4F4F-90E2-2A1159FBE48F}" srcOrd="1" destOrd="0" presId="urn:microsoft.com/office/officeart/2005/8/layout/vList5"/>
    <dgm:cxn modelId="{B3139AC5-202B-448F-A0AE-EE5A5CD9D4C4}" type="presParOf" srcId="{E071F783-9968-4FE3-9E1A-5134779D1C93}" destId="{94CFF5BE-4C52-4F4F-AB51-2A0B1F7ED087}" srcOrd="2" destOrd="0" presId="urn:microsoft.com/office/officeart/2005/8/layout/vList5"/>
    <dgm:cxn modelId="{34ED1ABC-585D-4C36-9429-AC4521C22337}" type="presParOf" srcId="{94CFF5BE-4C52-4F4F-AB51-2A0B1F7ED087}" destId="{E71AAEC2-1F52-4FF3-B444-CE661BFB3F1D}" srcOrd="0" destOrd="0" presId="urn:microsoft.com/office/officeart/2005/8/layout/vList5"/>
    <dgm:cxn modelId="{437238C2-4489-418C-8EBE-9769C571BDE7}" type="presParOf" srcId="{94CFF5BE-4C52-4F4F-AB51-2A0B1F7ED087}" destId="{63A1AEEA-A1AF-4A34-88D1-312C252C46C7}" srcOrd="1" destOrd="0" presId="urn:microsoft.com/office/officeart/2005/8/layout/vList5"/>
    <dgm:cxn modelId="{19372087-C4E9-45B1-941E-53AF8F373A38}" type="presParOf" srcId="{E071F783-9968-4FE3-9E1A-5134779D1C93}" destId="{B97279CB-5196-445E-A655-48F5CB1827AE}" srcOrd="3" destOrd="0" presId="urn:microsoft.com/office/officeart/2005/8/layout/vList5"/>
    <dgm:cxn modelId="{AD6E17ED-C5F7-458E-9A28-AB94CAE8D44A}" type="presParOf" srcId="{E071F783-9968-4FE3-9E1A-5134779D1C93}" destId="{5BAE40DE-8BBE-4FA8-85A7-BFE2F54D5522}" srcOrd="4" destOrd="0" presId="urn:microsoft.com/office/officeart/2005/8/layout/vList5"/>
    <dgm:cxn modelId="{171D0920-9649-46B5-AC0C-D42B518B3039}" type="presParOf" srcId="{5BAE40DE-8BBE-4FA8-85A7-BFE2F54D5522}" destId="{7D17A0AD-1416-4AC5-BF5A-DCA4A5EBEDDA}" srcOrd="0" destOrd="0" presId="urn:microsoft.com/office/officeart/2005/8/layout/vList5"/>
    <dgm:cxn modelId="{18FE21F1-A0C5-42B8-B2C7-F28959F24268}" type="presParOf" srcId="{5BAE40DE-8BBE-4FA8-85A7-BFE2F54D5522}" destId="{B8DA601C-F577-40DB-9704-A0F2BC05290E}" srcOrd="1" destOrd="0" presId="urn:microsoft.com/office/officeart/2005/8/layout/vList5"/>
    <dgm:cxn modelId="{645921AA-244A-416E-9ED3-A388BC52B29A}" type="presParOf" srcId="{E071F783-9968-4FE3-9E1A-5134779D1C93}" destId="{B60CA78C-79D1-4A58-BA31-2AAAA8AA96D8}" srcOrd="5" destOrd="0" presId="urn:microsoft.com/office/officeart/2005/8/layout/vList5"/>
    <dgm:cxn modelId="{51F7C691-9428-4BB0-91F3-78A75E1619A7}" type="presParOf" srcId="{E071F783-9968-4FE3-9E1A-5134779D1C93}" destId="{95855871-78CB-4839-8C38-8A9390C01C51}" srcOrd="6" destOrd="0" presId="urn:microsoft.com/office/officeart/2005/8/layout/vList5"/>
    <dgm:cxn modelId="{3FD9F7C3-73F7-456B-AA30-53E15B9343D0}" type="presParOf" srcId="{95855871-78CB-4839-8C38-8A9390C01C51}" destId="{7641A8C1-98C2-4A7D-8333-B65BCEA6926B}" srcOrd="0" destOrd="0" presId="urn:microsoft.com/office/officeart/2005/8/layout/vList5"/>
    <dgm:cxn modelId="{EE1EF0A1-478B-4BC8-AF9F-A5C4D049CE9B}" type="presParOf" srcId="{95855871-78CB-4839-8C38-8A9390C01C51}" destId="{4ADC6982-56F7-4F86-BEFF-E9C83B50AEB4}" srcOrd="1" destOrd="0" presId="urn:microsoft.com/office/officeart/2005/8/layout/vList5"/>
    <dgm:cxn modelId="{CFE181A5-4BFE-43BB-B0F0-0470C62CA4BD}" type="presParOf" srcId="{E071F783-9968-4FE3-9E1A-5134779D1C93}" destId="{FDF7CF57-3119-4C4E-ABC6-340608F8A67A}" srcOrd="7" destOrd="0" presId="urn:microsoft.com/office/officeart/2005/8/layout/vList5"/>
    <dgm:cxn modelId="{FF3CF4E7-0068-4A7F-8132-301C22FDB0B2}" type="presParOf" srcId="{E071F783-9968-4FE3-9E1A-5134779D1C93}" destId="{4FC81166-AA30-4BF4-8F75-954B62E7AE5B}" srcOrd="8" destOrd="0" presId="urn:microsoft.com/office/officeart/2005/8/layout/vList5"/>
    <dgm:cxn modelId="{1F41AE87-5BF7-45C1-BFF3-58E7D94E2534}" type="presParOf" srcId="{4FC81166-AA30-4BF4-8F75-954B62E7AE5B}" destId="{4A3138B8-5E2B-4526-A8EB-F58514B27FE4}" srcOrd="0" destOrd="0" presId="urn:microsoft.com/office/officeart/2005/8/layout/vList5"/>
    <dgm:cxn modelId="{2C7058ED-1375-47A2-BAF5-F10525EB9D9A}" type="presParOf" srcId="{4FC81166-AA30-4BF4-8F75-954B62E7AE5B}" destId="{1007281C-E506-42FB-8B88-3C6ED7D562B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dirty="0">
              <a:latin typeface="Calibri" pitchFamily="34" charset="0"/>
              <a:cs typeface="Calibri" pitchFamily="34" charset="0"/>
            </a:rPr>
            <a:t>1</a:t>
          </a: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Gather all the data that needs to be modeled.</a:t>
          </a: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dirty="0">
              <a:latin typeface="Calibri" pitchFamily="34" charset="0"/>
              <a:cs typeface="Calibri" pitchFamily="34" charset="0"/>
            </a:rPr>
            <a:t>2</a:t>
          </a: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Identify data that can be modeled as real world entities.</a:t>
          </a: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dirty="0">
              <a:latin typeface="Calibri" pitchFamily="34" charset="0"/>
              <a:cs typeface="Calibri" pitchFamily="34" charset="0"/>
            </a:rPr>
            <a:t>3</a:t>
          </a: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Identify the attributes for each entity.</a:t>
          </a: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dirty="0"/>
            <a:t>4</a:t>
          </a:r>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F5BD895C-7C6C-498E-B897-CBD478FB65DE}">
      <dgm:prSet/>
      <dgm:spPr/>
      <dgm:t>
        <a:bodyPr/>
        <a:lstStyle/>
        <a:p>
          <a:r>
            <a:rPr lang="en-US" dirty="0"/>
            <a:t>5</a:t>
          </a:r>
        </a:p>
      </dgm:t>
    </dgm:pt>
    <dgm:pt modelId="{22E27EF4-C0C1-4BC2-BDC8-F79820499233}" type="parTrans" cxnId="{7D819252-B534-4B0A-9B73-2A805E902C2E}">
      <dgm:prSet/>
      <dgm:spPr/>
      <dgm:t>
        <a:bodyPr/>
        <a:lstStyle/>
        <a:p>
          <a:endParaRPr lang="en-US"/>
        </a:p>
      </dgm:t>
    </dgm:pt>
    <dgm:pt modelId="{D3FF79E5-DE1B-4045-9BE4-AF17C0F6CDB3}" type="sibTrans" cxnId="{7D819252-B534-4B0A-9B73-2A805E902C2E}">
      <dgm:prSet/>
      <dgm:spPr/>
      <dgm:t>
        <a:bodyPr/>
        <a:lstStyle/>
        <a:p>
          <a:endParaRPr lang="en-US"/>
        </a:p>
      </dgm:t>
    </dgm:pt>
    <dgm:pt modelId="{A7081D90-5574-4F56-9799-9CAAB910302A}">
      <dgm:prSet/>
      <dgm:spPr/>
      <dgm:t>
        <a:bodyPr/>
        <a:lstStyle/>
        <a:p>
          <a:r>
            <a:rPr lang="en-US" dirty="0"/>
            <a:t>6</a:t>
          </a:r>
        </a:p>
      </dgm:t>
    </dgm:pt>
    <dgm:pt modelId="{95E92C5E-1E00-4D20-B035-8961B5EDEDD2}" type="parTrans" cxnId="{655786D9-A7A7-471E-B3D8-AE2503E9F55C}">
      <dgm:prSet/>
      <dgm:spPr/>
      <dgm:t>
        <a:bodyPr/>
        <a:lstStyle/>
        <a:p>
          <a:endParaRPr lang="en-US"/>
        </a:p>
      </dgm:t>
    </dgm:pt>
    <dgm:pt modelId="{26E5F564-3F5F-48F9-A1BB-6A3EE9264B2B}" type="sibTrans" cxnId="{655786D9-A7A7-471E-B3D8-AE2503E9F55C}">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Sort entity sets as weak or strong entity sets.</a:t>
          </a: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6DF41920-FDC6-466A-B790-37A4ED04B77A}">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Sort entity attributes as key attributes, multi-valued attributes, composite attributes, derived attributes, and so on.</a:t>
          </a:r>
        </a:p>
      </dgm:t>
    </dgm:pt>
    <dgm:pt modelId="{FA4FBB6D-BD8A-44AC-8B64-9909FE82149B}" type="parTrans" cxnId="{3CBD57A1-27B4-4490-A58F-CA7F40E63447}">
      <dgm:prSet/>
      <dgm:spPr/>
      <dgm:t>
        <a:bodyPr/>
        <a:lstStyle/>
        <a:p>
          <a:endParaRPr lang="en-US"/>
        </a:p>
      </dgm:t>
    </dgm:pt>
    <dgm:pt modelId="{D2549F59-79AD-4A50-9154-93A19FE351D4}" type="sibTrans" cxnId="{3CBD57A1-27B4-4490-A58F-CA7F40E63447}">
      <dgm:prSet/>
      <dgm:spPr/>
      <dgm:t>
        <a:bodyPr/>
        <a:lstStyle/>
        <a:p>
          <a:endParaRPr lang="en-US"/>
        </a:p>
      </dgm:t>
    </dgm:pt>
    <dgm:pt modelId="{0DE9536E-8A25-4931-B7DB-989B4ABB31A0}">
      <dgm:prSe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Identify the relations between the different entities.</a:t>
          </a:r>
        </a:p>
      </dgm:t>
    </dgm:pt>
    <dgm:pt modelId="{425E5B01-C1FA-42E1-84C5-52F21FCACCC9}" type="parTrans" cxnId="{B7A097D7-087E-4F2C-AC84-5B02CECF121A}">
      <dgm:prSet/>
      <dgm:spPr/>
      <dgm:t>
        <a:bodyPr/>
        <a:lstStyle/>
        <a:p>
          <a:endParaRPr lang="en-US"/>
        </a:p>
      </dgm:t>
    </dgm:pt>
    <dgm:pt modelId="{1A7808A4-AB70-4813-8862-9F95F91F1CA2}" type="sibTrans" cxnId="{B7A097D7-087E-4F2C-AC84-5B02CECF121A}">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pt>
    <dgm:pt modelId="{113BA198-FA42-4D57-B5F3-3F5243D5E969}" type="pres">
      <dgm:prSet presAssocID="{0E791DE6-F048-4034-86FE-0A56F33BF584}" presName="descendantText" presStyleLbl="alignAcc1" presStyleIdx="0" presStyleCnt="6">
        <dgm:presLayoutVars>
          <dgm:bulletEnabled val="1"/>
        </dgm:presLayoutVars>
      </dgm:prSet>
      <dgm:spPr/>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pt>
    <dgm:pt modelId="{2944EF50-6616-442F-8BB7-231A6C496B5E}" type="pres">
      <dgm:prSet presAssocID="{0EC8CF94-D60C-416F-B0C3-A885880DD0B5}" presName="descendantText" presStyleLbl="alignAcc1" presStyleIdx="1" presStyleCnt="6">
        <dgm:presLayoutVars>
          <dgm:bulletEnabled val="1"/>
        </dgm:presLayoutVars>
      </dgm:prSet>
      <dgm:spPr/>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pt>
    <dgm:pt modelId="{31561BA6-0EA0-4656-9593-80D1BF308F1A}" type="pres">
      <dgm:prSet presAssocID="{B711F6EE-6686-48BD-BDF0-A14F8097B738}" presName="descendantText" presStyleLbl="alignAcc1" presStyleIdx="2" presStyleCnt="6">
        <dgm:presLayoutVars>
          <dgm:bulletEnabled val="1"/>
        </dgm:presLayoutVars>
      </dgm:prSet>
      <dgm:spPr/>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pt>
    <dgm:pt modelId="{C97AEFA7-1B64-4952-996E-DFECDEB1822F}" type="pres">
      <dgm:prSet presAssocID="{9009ABF5-1276-41F6-9DD0-91FFC8C71E77}" presName="descendantText" presStyleLbl="alignAcc1" presStyleIdx="3" presStyleCnt="6">
        <dgm:presLayoutVars>
          <dgm:bulletEnabled val="1"/>
        </dgm:presLayoutVars>
      </dgm:prSet>
      <dgm:spPr/>
    </dgm:pt>
    <dgm:pt modelId="{44B56FD5-0A8A-4752-876D-5D02C3DBABB9}" type="pres">
      <dgm:prSet presAssocID="{F48A58B0-F0C5-4400-BC70-65E71E61A165}" presName="sp" presStyleCnt="0"/>
      <dgm:spPr/>
    </dgm:pt>
    <dgm:pt modelId="{950DC301-2897-48FE-97D1-6B79C7C1F817}" type="pres">
      <dgm:prSet presAssocID="{F5BD895C-7C6C-498E-B897-CBD478FB65DE}" presName="composite" presStyleCnt="0"/>
      <dgm:spPr/>
    </dgm:pt>
    <dgm:pt modelId="{82C6F29F-9B5F-4EAA-8BD0-17E6FB361234}" type="pres">
      <dgm:prSet presAssocID="{F5BD895C-7C6C-498E-B897-CBD478FB65DE}" presName="parentText" presStyleLbl="alignNode1" presStyleIdx="4" presStyleCnt="6">
        <dgm:presLayoutVars>
          <dgm:chMax val="1"/>
          <dgm:bulletEnabled val="1"/>
        </dgm:presLayoutVars>
      </dgm:prSet>
      <dgm:spPr/>
    </dgm:pt>
    <dgm:pt modelId="{90E34AAF-9713-4D92-8AAB-CE636562FB6B}" type="pres">
      <dgm:prSet presAssocID="{F5BD895C-7C6C-498E-B897-CBD478FB65DE}" presName="descendantText" presStyleLbl="alignAcc1" presStyleIdx="4" presStyleCnt="6">
        <dgm:presLayoutVars>
          <dgm:bulletEnabled val="1"/>
        </dgm:presLayoutVars>
      </dgm:prSet>
      <dgm:spPr/>
    </dgm:pt>
    <dgm:pt modelId="{484D6561-9547-424D-B1CE-C84AD2D0FB6C}" type="pres">
      <dgm:prSet presAssocID="{D3FF79E5-DE1B-4045-9BE4-AF17C0F6CDB3}" presName="sp" presStyleCnt="0"/>
      <dgm:spPr/>
    </dgm:pt>
    <dgm:pt modelId="{294AF422-677C-4A1F-B83C-633261314581}" type="pres">
      <dgm:prSet presAssocID="{A7081D90-5574-4F56-9799-9CAAB910302A}" presName="composite" presStyleCnt="0"/>
      <dgm:spPr/>
    </dgm:pt>
    <dgm:pt modelId="{A9499C09-621A-42AF-9A5E-B66494875DD5}" type="pres">
      <dgm:prSet presAssocID="{A7081D90-5574-4F56-9799-9CAAB910302A}" presName="parentText" presStyleLbl="alignNode1" presStyleIdx="5" presStyleCnt="6">
        <dgm:presLayoutVars>
          <dgm:chMax val="1"/>
          <dgm:bulletEnabled val="1"/>
        </dgm:presLayoutVars>
      </dgm:prSet>
      <dgm:spPr/>
    </dgm:pt>
    <dgm:pt modelId="{93E98D4E-E720-4B1D-87F2-2D6C9CE8AA76}" type="pres">
      <dgm:prSet presAssocID="{A7081D90-5574-4F56-9799-9CAAB910302A}" presName="descendantText" presStyleLbl="alignAcc1" presStyleIdx="5" presStyleCnt="6">
        <dgm:presLayoutVars>
          <dgm:bulletEnabled val="1"/>
        </dgm:presLayoutVars>
      </dgm:prSet>
      <dgm:spPr/>
    </dgm:pt>
  </dgm:ptLst>
  <dgm:cxnLst>
    <dgm:cxn modelId="{D9245913-F62F-40A4-AAB7-9B1779288326}" type="presOf" srcId="{F5BD895C-7C6C-498E-B897-CBD478FB65DE}" destId="{82C6F29F-9B5F-4EAA-8BD0-17E6FB361234}" srcOrd="0" destOrd="0" presId="urn:microsoft.com/office/officeart/2005/8/layout/chevron2"/>
    <dgm:cxn modelId="{88C01128-544D-47B6-BB90-FDDC88E01B7F}" type="presOf" srcId="{BDC90882-301C-4987-9033-2044F395C8D8}" destId="{C462FC85-0769-4334-8797-133ADB982AE4}"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D9FA0D42-B1F7-420A-BAB0-6EB146828E5E}" type="presOf" srcId="{B2FC6C9C-18BB-4DB2-8AD4-97D89F2C7FC0}" destId="{2944EF50-6616-442F-8BB7-231A6C496B5E}"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2CD5216C-E37F-45C8-9794-2B9A833F184C}" type="presOf" srcId="{B711F6EE-6686-48BD-BDF0-A14F8097B738}" destId="{F0CB3FBB-F207-4562-B11B-897E38FEC919}" srcOrd="0" destOrd="0" presId="urn:microsoft.com/office/officeart/2005/8/layout/chevron2"/>
    <dgm:cxn modelId="{5A0A3770-2A44-4A0C-A235-286FD9C4C6B9}" type="presOf" srcId="{0DE9536E-8A25-4931-B7DB-989B4ABB31A0}" destId="{93E98D4E-E720-4B1D-87F2-2D6C9CE8AA76}" srcOrd="0" destOrd="0" presId="urn:microsoft.com/office/officeart/2005/8/layout/chevron2"/>
    <dgm:cxn modelId="{68360A71-A77A-4030-BE77-FAB2DE9E3E23}" type="presOf" srcId="{C4753957-47C5-4DE4-9055-069D90802C08}" destId="{C97AEFA7-1B64-4952-996E-DFECDEB1822F}" srcOrd="0" destOrd="0" presId="urn:microsoft.com/office/officeart/2005/8/layout/chevron2"/>
    <dgm:cxn modelId="{7D819252-B534-4B0A-9B73-2A805E902C2E}" srcId="{BDC90882-301C-4987-9033-2044F395C8D8}" destId="{F5BD895C-7C6C-498E-B897-CBD478FB65DE}" srcOrd="4" destOrd="0" parTransId="{22E27EF4-C0C1-4BC2-BDC8-F79820499233}" sibTransId="{D3FF79E5-DE1B-4045-9BE4-AF17C0F6CDB3}"/>
    <dgm:cxn modelId="{A7D9DB75-3E66-47EC-9C98-B47338D8A7D8}" type="presOf" srcId="{0EC8CF94-D60C-416F-B0C3-A885880DD0B5}" destId="{207B2A49-707A-4A1F-A488-334A7C2133F4}"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FDD5E396-DADD-49CA-AD4F-7D69D535F132}" type="presOf" srcId="{A7081D90-5574-4F56-9799-9CAAB910302A}" destId="{A9499C09-621A-42AF-9A5E-B66494875DD5}" srcOrd="0" destOrd="0" presId="urn:microsoft.com/office/officeart/2005/8/layout/chevron2"/>
    <dgm:cxn modelId="{39943298-CB9D-4186-9A5B-7AE499F19C19}" srcId="{BDC90882-301C-4987-9033-2044F395C8D8}" destId="{9009ABF5-1276-41F6-9DD0-91FFC8C71E77}" srcOrd="3" destOrd="0" parTransId="{31827EC2-D67C-4C52-AAD4-EB0BB9AC6AC1}" sibTransId="{F48A58B0-F0C5-4400-BC70-65E71E61A165}"/>
    <dgm:cxn modelId="{3CBD57A1-27B4-4490-A58F-CA7F40E63447}" srcId="{F5BD895C-7C6C-498E-B897-CBD478FB65DE}" destId="{6DF41920-FDC6-466A-B790-37A4ED04B77A}" srcOrd="0" destOrd="0" parTransId="{FA4FBB6D-BD8A-44AC-8B64-9909FE82149B}" sibTransId="{D2549F59-79AD-4A50-9154-93A19FE351D4}"/>
    <dgm:cxn modelId="{7BF35EAB-C43C-4A75-AAA6-65DD57D620B8}" srcId="{BDC90882-301C-4987-9033-2044F395C8D8}" destId="{B711F6EE-6686-48BD-BDF0-A14F8097B738}" srcOrd="2" destOrd="0" parTransId="{476EE89A-FE03-4A7A-BE76-1B1292583187}" sibTransId="{38290BC8-1D05-44E3-A90A-69542D06054D}"/>
    <dgm:cxn modelId="{DA15F3BC-788F-4FEC-AAED-FA37FAA90955}" srcId="{B711F6EE-6686-48BD-BDF0-A14F8097B738}" destId="{5A7E8A77-98F7-4449-A8FB-66A2896CE58D}" srcOrd="0" destOrd="0" parTransId="{B50E1149-088B-461D-A4AF-1F0C1E6520E7}" sibTransId="{060D051D-F7AC-468B-A879-EC7E7972040A}"/>
    <dgm:cxn modelId="{C7424AC7-90E4-4060-AFDC-7481D9D91287}" type="presOf" srcId="{5A7E8A77-98F7-4449-A8FB-66A2896CE58D}" destId="{31561BA6-0EA0-4656-9593-80D1BF308F1A}" srcOrd="0" destOrd="0" presId="urn:microsoft.com/office/officeart/2005/8/layout/chevron2"/>
    <dgm:cxn modelId="{B7A097D7-087E-4F2C-AC84-5B02CECF121A}" srcId="{A7081D90-5574-4F56-9799-9CAAB910302A}" destId="{0DE9536E-8A25-4931-B7DB-989B4ABB31A0}" srcOrd="0" destOrd="0" parTransId="{425E5B01-C1FA-42E1-84C5-52F21FCACCC9}" sibTransId="{1A7808A4-AB70-4813-8862-9F95F91F1CA2}"/>
    <dgm:cxn modelId="{655786D9-A7A7-471E-B3D8-AE2503E9F55C}" srcId="{BDC90882-301C-4987-9033-2044F395C8D8}" destId="{A7081D90-5574-4F56-9799-9CAAB910302A}" srcOrd="5" destOrd="0" parTransId="{95E92C5E-1E00-4D20-B035-8961B5EDEDD2}" sibTransId="{26E5F564-3F5F-48F9-A1BB-6A3EE9264B2B}"/>
    <dgm:cxn modelId="{61077FE1-EDE3-4BC9-97BB-49CA566B4F04}" type="presOf" srcId="{9009ABF5-1276-41F6-9DD0-91FFC8C71E77}" destId="{5319C084-F562-4AFA-B3DF-FBEFDF194647}" srcOrd="0" destOrd="0" presId="urn:microsoft.com/office/officeart/2005/8/layout/chevron2"/>
    <dgm:cxn modelId="{51F674E6-6B0D-4CEC-AA2B-9B71B271D8CE}" type="presOf" srcId="{0E40C2B0-576D-4730-9668-B4CDBA448F0D}" destId="{113BA198-FA42-4D57-B5F3-3F5243D5E969}" srcOrd="0" destOrd="0" presId="urn:microsoft.com/office/officeart/2005/8/layout/chevron2"/>
    <dgm:cxn modelId="{0089EDEC-0343-44D3-B5A9-13610101AAAC}" type="presOf" srcId="{0E791DE6-F048-4034-86FE-0A56F33BF584}" destId="{1E32F0F8-9757-43DF-99A6-8113A9818C36}" srcOrd="0" destOrd="0" presId="urn:microsoft.com/office/officeart/2005/8/layout/chevron2"/>
    <dgm:cxn modelId="{A77AD1F0-1620-4F60-94B6-91D9AB6FB410}" type="presOf" srcId="{6DF41920-FDC6-466A-B790-37A4ED04B77A}" destId="{90E34AAF-9713-4D92-8AAB-CE636562FB6B}"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9AD84D4B-D720-4014-9057-FCCA3E40631F}" type="presParOf" srcId="{C462FC85-0769-4334-8797-133ADB982AE4}" destId="{0CDE14B9-EFC4-4DED-98F6-FE1E0E3ADB49}" srcOrd="0" destOrd="0" presId="urn:microsoft.com/office/officeart/2005/8/layout/chevron2"/>
    <dgm:cxn modelId="{BA2B4826-EAFA-4E75-9A7C-BCCEB0B04312}" type="presParOf" srcId="{0CDE14B9-EFC4-4DED-98F6-FE1E0E3ADB49}" destId="{1E32F0F8-9757-43DF-99A6-8113A9818C36}" srcOrd="0" destOrd="0" presId="urn:microsoft.com/office/officeart/2005/8/layout/chevron2"/>
    <dgm:cxn modelId="{C3391079-0191-46EF-AA6A-CE3F35E36E2A}" type="presParOf" srcId="{0CDE14B9-EFC4-4DED-98F6-FE1E0E3ADB49}" destId="{113BA198-FA42-4D57-B5F3-3F5243D5E969}" srcOrd="1" destOrd="0" presId="urn:microsoft.com/office/officeart/2005/8/layout/chevron2"/>
    <dgm:cxn modelId="{D4F91777-D40B-46AC-B98B-AFDD321F753E}" type="presParOf" srcId="{C462FC85-0769-4334-8797-133ADB982AE4}" destId="{ACDF224B-4343-46A8-BF3D-B9FA8EB571FE}" srcOrd="1" destOrd="0" presId="urn:microsoft.com/office/officeart/2005/8/layout/chevron2"/>
    <dgm:cxn modelId="{474F9E04-54FD-43AF-8C40-A21C9711634D}" type="presParOf" srcId="{C462FC85-0769-4334-8797-133ADB982AE4}" destId="{4E26867B-2969-48C9-A08E-802B107A4D93}" srcOrd="2" destOrd="0" presId="urn:microsoft.com/office/officeart/2005/8/layout/chevron2"/>
    <dgm:cxn modelId="{5361F3A8-C28A-4926-A428-210C150931EF}" type="presParOf" srcId="{4E26867B-2969-48C9-A08E-802B107A4D93}" destId="{207B2A49-707A-4A1F-A488-334A7C2133F4}" srcOrd="0" destOrd="0" presId="urn:microsoft.com/office/officeart/2005/8/layout/chevron2"/>
    <dgm:cxn modelId="{54011C92-5921-4298-83DC-352062DDBC97}" type="presParOf" srcId="{4E26867B-2969-48C9-A08E-802B107A4D93}" destId="{2944EF50-6616-442F-8BB7-231A6C496B5E}" srcOrd="1" destOrd="0" presId="urn:microsoft.com/office/officeart/2005/8/layout/chevron2"/>
    <dgm:cxn modelId="{C1E78234-9EF7-454D-B8DC-F38E1DD56EB2}" type="presParOf" srcId="{C462FC85-0769-4334-8797-133ADB982AE4}" destId="{88A96DFB-9F8D-401F-93A7-FF5628109EEA}" srcOrd="3" destOrd="0" presId="urn:microsoft.com/office/officeart/2005/8/layout/chevron2"/>
    <dgm:cxn modelId="{2E6A3CE0-0654-45E7-A5BC-24D73725113F}" type="presParOf" srcId="{C462FC85-0769-4334-8797-133ADB982AE4}" destId="{164EDF45-DCDF-4F6F-A15B-5BA5772209CA}" srcOrd="4" destOrd="0" presId="urn:microsoft.com/office/officeart/2005/8/layout/chevron2"/>
    <dgm:cxn modelId="{7574108C-F5FA-4B4C-97AE-3BB86DB33360}" type="presParOf" srcId="{164EDF45-DCDF-4F6F-A15B-5BA5772209CA}" destId="{F0CB3FBB-F207-4562-B11B-897E38FEC919}" srcOrd="0" destOrd="0" presId="urn:microsoft.com/office/officeart/2005/8/layout/chevron2"/>
    <dgm:cxn modelId="{BFAED11D-F069-4770-A9D0-29478C895D21}" type="presParOf" srcId="{164EDF45-DCDF-4F6F-A15B-5BA5772209CA}" destId="{31561BA6-0EA0-4656-9593-80D1BF308F1A}" srcOrd="1" destOrd="0" presId="urn:microsoft.com/office/officeart/2005/8/layout/chevron2"/>
    <dgm:cxn modelId="{4290D0C5-1236-4ADF-85F8-39EA028EDFA1}" type="presParOf" srcId="{C462FC85-0769-4334-8797-133ADB982AE4}" destId="{78D912F2-6FF7-4E10-BCBB-EE34715DF895}" srcOrd="5" destOrd="0" presId="urn:microsoft.com/office/officeart/2005/8/layout/chevron2"/>
    <dgm:cxn modelId="{25972C87-8CCD-4255-92BF-41EB458CA38B}" type="presParOf" srcId="{C462FC85-0769-4334-8797-133ADB982AE4}" destId="{C7D27518-72AC-430D-9371-DDBB4220BABF}" srcOrd="6" destOrd="0" presId="urn:microsoft.com/office/officeart/2005/8/layout/chevron2"/>
    <dgm:cxn modelId="{233BAB59-1C6F-41AF-9343-122B2516BD9D}" type="presParOf" srcId="{C7D27518-72AC-430D-9371-DDBB4220BABF}" destId="{5319C084-F562-4AFA-B3DF-FBEFDF194647}" srcOrd="0" destOrd="0" presId="urn:microsoft.com/office/officeart/2005/8/layout/chevron2"/>
    <dgm:cxn modelId="{FDBB5890-FFCA-4459-8D29-72E3F9F5E12F}" type="presParOf" srcId="{C7D27518-72AC-430D-9371-DDBB4220BABF}" destId="{C97AEFA7-1B64-4952-996E-DFECDEB1822F}" srcOrd="1" destOrd="0" presId="urn:microsoft.com/office/officeart/2005/8/layout/chevron2"/>
    <dgm:cxn modelId="{AD5FE79E-A4B2-455F-AF91-010A434B48EF}" type="presParOf" srcId="{C462FC85-0769-4334-8797-133ADB982AE4}" destId="{44B56FD5-0A8A-4752-876D-5D02C3DBABB9}" srcOrd="7" destOrd="0" presId="urn:microsoft.com/office/officeart/2005/8/layout/chevron2"/>
    <dgm:cxn modelId="{92415FF9-9C1B-41E2-9F9E-BB00437151F4}" type="presParOf" srcId="{C462FC85-0769-4334-8797-133ADB982AE4}" destId="{950DC301-2897-48FE-97D1-6B79C7C1F817}" srcOrd="8" destOrd="0" presId="urn:microsoft.com/office/officeart/2005/8/layout/chevron2"/>
    <dgm:cxn modelId="{7D742A2A-CA01-4B9C-B385-49696786F72A}" type="presParOf" srcId="{950DC301-2897-48FE-97D1-6B79C7C1F817}" destId="{82C6F29F-9B5F-4EAA-8BD0-17E6FB361234}" srcOrd="0" destOrd="0" presId="urn:microsoft.com/office/officeart/2005/8/layout/chevron2"/>
    <dgm:cxn modelId="{891867E7-3F59-4905-A91A-3D82E69D72C3}" type="presParOf" srcId="{950DC301-2897-48FE-97D1-6B79C7C1F817}" destId="{90E34AAF-9713-4D92-8AAB-CE636562FB6B}" srcOrd="1" destOrd="0" presId="urn:microsoft.com/office/officeart/2005/8/layout/chevron2"/>
    <dgm:cxn modelId="{42FD0E24-4751-4A03-AFD4-F75FE9FF11AE}" type="presParOf" srcId="{C462FC85-0769-4334-8797-133ADB982AE4}" destId="{484D6561-9547-424D-B1CE-C84AD2D0FB6C}" srcOrd="9" destOrd="0" presId="urn:microsoft.com/office/officeart/2005/8/layout/chevron2"/>
    <dgm:cxn modelId="{6D5B3F50-5E64-4642-B9A9-69146B775DC5}" type="presParOf" srcId="{C462FC85-0769-4334-8797-133ADB982AE4}" destId="{294AF422-677C-4A1F-B83C-633261314581}" srcOrd="10" destOrd="0" presId="urn:microsoft.com/office/officeart/2005/8/layout/chevron2"/>
    <dgm:cxn modelId="{6FBF94EF-8F0D-44D9-82AC-46369792A7F8}" type="presParOf" srcId="{294AF422-677C-4A1F-B83C-633261314581}" destId="{A9499C09-621A-42AF-9A5E-B66494875DD5}" srcOrd="0" destOrd="0" presId="urn:microsoft.com/office/officeart/2005/8/layout/chevron2"/>
    <dgm:cxn modelId="{11342913-530F-4731-978D-7E8BB2F693A8}" type="presParOf" srcId="{294AF422-677C-4A1F-B83C-633261314581}" destId="{93E98D4E-E720-4B1D-87F2-2D6C9CE8AA7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a:latin typeface="Calibri" pitchFamily="34" charset="0"/>
              <a:cs typeface="Calibri" pitchFamily="34" charset="0"/>
            </a:rPr>
            <a:t>Step 1: Gather data</a:t>
          </a: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a:latin typeface="Calibri" pitchFamily="34" charset="0"/>
              <a:cs typeface="Calibri" pitchFamily="34" charset="0"/>
            </a:rPr>
            <a:t>The bank is a collection of accounts used by customers to save money.</a:t>
          </a: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a:latin typeface="Calibri" pitchFamily="34" charset="0"/>
              <a:cs typeface="Calibri" pitchFamily="34" charset="0"/>
            </a:rPr>
            <a:t>Step 2: Identify entities</a:t>
          </a: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a:latin typeface="Calibri" pitchFamily="34" charset="0"/>
              <a:cs typeface="Calibri" pitchFamily="34" charset="0"/>
            </a:rPr>
            <a:t>Customer</a:t>
          </a: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a:latin typeface="Calibri" pitchFamily="34" charset="0"/>
              <a:cs typeface="Calibri" pitchFamily="34" charset="0"/>
            </a:rPr>
            <a:t>Step 3: Identify the attributes</a:t>
          </a: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a:latin typeface="Calibri" pitchFamily="34" charset="0"/>
              <a:cs typeface="Calibri" pitchFamily="34" charset="0"/>
            </a:rPr>
            <a:t>Customer: </a:t>
          </a:r>
          <a:r>
            <a:rPr lang="en-US" sz="1400" dirty="0" err="1">
              <a:latin typeface="Calibri" pitchFamily="34" charset="0"/>
              <a:cs typeface="Calibri" pitchFamily="34" charset="0"/>
            </a:rPr>
            <a:t>customer_name</a:t>
          </a:r>
          <a:r>
            <a:rPr lang="en-US" sz="1400" dirty="0">
              <a:latin typeface="Calibri" pitchFamily="34" charset="0"/>
              <a:cs typeface="Calibri" pitchFamily="34" charset="0"/>
            </a:rPr>
            <a:t>, </a:t>
          </a:r>
          <a:r>
            <a:rPr lang="en-US" sz="1400" dirty="0" err="1">
              <a:latin typeface="Calibri" pitchFamily="34" charset="0"/>
              <a:cs typeface="Calibri" pitchFamily="34" charset="0"/>
            </a:rPr>
            <a:t>customer_address</a:t>
          </a:r>
          <a:r>
            <a:rPr lang="en-US" sz="1400" dirty="0">
              <a:latin typeface="Calibri" pitchFamily="34" charset="0"/>
              <a:cs typeface="Calibri" pitchFamily="34" charset="0"/>
            </a:rPr>
            <a:t>, </a:t>
          </a:r>
          <a:r>
            <a:rPr lang="en-US" sz="1400" dirty="0" err="1">
              <a:latin typeface="Calibri" pitchFamily="34" charset="0"/>
              <a:cs typeface="Calibri" pitchFamily="34" charset="0"/>
            </a:rPr>
            <a:t>customer_contact</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ADA36A24-636D-42B9-B0D8-36870FC6CC75}">
      <dgm:prSet custT="1"/>
      <dgm:spPr/>
      <dgm:t>
        <a:bodyPr/>
        <a:lstStyle/>
        <a:p>
          <a:r>
            <a:rPr lang="en-US" sz="1400" b="1" dirty="0">
              <a:latin typeface="Calibri" pitchFamily="34" charset="0"/>
              <a:cs typeface="Calibri" pitchFamily="34" charset="0"/>
            </a:rPr>
            <a:t>Step 4: Sort entity sets</a:t>
          </a: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a:latin typeface="Calibri" pitchFamily="34" charset="0"/>
              <a:cs typeface="Calibri" pitchFamily="34" charset="0"/>
            </a:rPr>
            <a:t>Customer entity set: weak entity set</a:t>
          </a: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52984777-C2AA-4B16-9D7F-7227E1FF633D}">
      <dgm:prSet custT="1"/>
      <dgm:spPr/>
      <dgm:t>
        <a:bodyPr/>
        <a:lstStyle/>
        <a:p>
          <a:r>
            <a:rPr lang="en-US" sz="1400" b="1" dirty="0">
              <a:latin typeface="Calibri" pitchFamily="34" charset="0"/>
              <a:cs typeface="Calibri" pitchFamily="34" charset="0"/>
            </a:rPr>
            <a:t>Step 5: Sort attributes</a:t>
          </a:r>
        </a:p>
      </dgm:t>
    </dgm:pt>
    <dgm:pt modelId="{9EC9CE7B-1183-4037-A784-953D44A84650}" type="parTrans" cxnId="{03D64B60-FFD8-42E1-9405-1BC1976DA6AE}">
      <dgm:prSet/>
      <dgm:spPr/>
      <dgm:t>
        <a:bodyPr/>
        <a:lstStyle/>
        <a:p>
          <a:endParaRPr lang="en-US"/>
        </a:p>
      </dgm:t>
    </dgm:pt>
    <dgm:pt modelId="{D7D8CEFF-AE71-4ED1-93A6-82778F80AE52}" type="sibTrans" cxnId="{03D64B60-FFD8-42E1-9405-1BC1976DA6AE}">
      <dgm:prSet/>
      <dgm:spPr/>
      <dgm:t>
        <a:bodyPr/>
        <a:lstStyle/>
        <a:p>
          <a:endParaRPr lang="en-US"/>
        </a:p>
      </dgm:t>
    </dgm:pt>
    <dgm:pt modelId="{BC072160-3DB9-456B-A8BE-96D8F6A2E94E}">
      <dgm:prSet custT="1"/>
      <dgm:spPr/>
      <dgm:t>
        <a:bodyPr/>
        <a:lstStyle/>
        <a:p>
          <a:r>
            <a:rPr lang="en-US" sz="1400" dirty="0">
              <a:latin typeface="Calibri" pitchFamily="34" charset="0"/>
              <a:cs typeface="Calibri" pitchFamily="34" charset="0"/>
            </a:rPr>
            <a:t>Customer entity set: </a:t>
          </a:r>
          <a:r>
            <a:rPr lang="en-US" sz="1400" dirty="0" err="1">
              <a:latin typeface="Calibri" pitchFamily="34" charset="0"/>
              <a:cs typeface="Calibri" pitchFamily="34" charset="0"/>
            </a:rPr>
            <a:t>customer_address</a:t>
          </a:r>
          <a:r>
            <a:rPr lang="en-US" sz="1400" dirty="0">
              <a:latin typeface="Calibri" pitchFamily="34" charset="0"/>
              <a:cs typeface="Calibri" pitchFamily="34" charset="0"/>
            </a:rPr>
            <a:t> - composite, </a:t>
          </a:r>
          <a:br>
            <a:rPr lang="en-US" sz="1400" dirty="0">
              <a:latin typeface="Calibri" pitchFamily="34" charset="0"/>
              <a:cs typeface="Calibri" pitchFamily="34" charset="0"/>
            </a:rPr>
          </a:br>
          <a:r>
            <a:rPr lang="en-US" sz="1400" dirty="0" err="1">
              <a:latin typeface="Calibri" pitchFamily="34" charset="0"/>
              <a:cs typeface="Calibri" pitchFamily="34" charset="0"/>
            </a:rPr>
            <a:t>customer_contact</a:t>
          </a:r>
          <a:r>
            <a:rPr lang="en-US" sz="1400" dirty="0">
              <a:latin typeface="Calibri" pitchFamily="34" charset="0"/>
              <a:cs typeface="Calibri" pitchFamily="34" charset="0"/>
            </a:rPr>
            <a:t> - multi-valued</a:t>
          </a:r>
        </a:p>
      </dgm:t>
    </dgm:pt>
    <dgm:pt modelId="{6A94DB43-1A83-499B-B514-C04707D724F6}" type="parTrans" cxnId="{B08825B4-14CE-40D6-9DF6-D6F6B23890A4}">
      <dgm:prSet/>
      <dgm:spPr/>
      <dgm:t>
        <a:bodyPr/>
        <a:lstStyle/>
        <a:p>
          <a:endParaRPr lang="en-US"/>
        </a:p>
      </dgm:t>
    </dgm:pt>
    <dgm:pt modelId="{72B3F18B-4A94-4089-8A75-84C475E86EAA}" type="sibTrans" cxnId="{B08825B4-14CE-40D6-9DF6-D6F6B23890A4}">
      <dgm:prSet/>
      <dgm:spPr/>
      <dgm:t>
        <a:bodyPr/>
        <a:lstStyle/>
        <a:p>
          <a:endParaRPr lang="en-US"/>
        </a:p>
      </dgm:t>
    </dgm:pt>
    <dgm:pt modelId="{0F1969AB-0014-4F1E-86A7-C49A17F34275}">
      <dgm:prSet phldrT="[Text]" custT="1"/>
      <dgm:spPr/>
      <dgm:t>
        <a:bodyPr/>
        <a:lstStyle/>
        <a:p>
          <a:r>
            <a:rPr lang="en-US" sz="1400" dirty="0">
              <a:latin typeface="Calibri" pitchFamily="34" charset="0"/>
              <a:cs typeface="Calibri" pitchFamily="34" charset="0"/>
            </a:rPr>
            <a:t>Account</a:t>
          </a:r>
        </a:p>
      </dgm:t>
    </dgm:pt>
    <dgm:pt modelId="{E55E47E9-8504-425E-B680-17A986A95489}" type="parTrans" cxnId="{5BDE98BB-045B-4C77-9295-51ACEA8A1678}">
      <dgm:prSet/>
      <dgm:spPr/>
      <dgm:t>
        <a:bodyPr/>
        <a:lstStyle/>
        <a:p>
          <a:endParaRPr lang="en-US"/>
        </a:p>
      </dgm:t>
    </dgm:pt>
    <dgm:pt modelId="{FA126BCD-0116-4AE2-88E0-B6F1EAF59544}" type="sibTrans" cxnId="{5BDE98BB-045B-4C77-9295-51ACEA8A1678}">
      <dgm:prSet/>
      <dgm:spPr/>
      <dgm:t>
        <a:bodyPr/>
        <a:lstStyle/>
        <a:p>
          <a:endParaRPr lang="en-US"/>
        </a:p>
      </dgm:t>
    </dgm:pt>
    <dgm:pt modelId="{6DDB880F-5893-4EFB-B61F-AD427684D31D}">
      <dgm:prSet phldrT="[Text]" custT="1"/>
      <dgm:spPr/>
      <dgm:t>
        <a:bodyPr/>
        <a:lstStyle/>
        <a:p>
          <a:r>
            <a:rPr lang="en-US" sz="1400" dirty="0">
              <a:latin typeface="Calibri" pitchFamily="34" charset="0"/>
              <a:cs typeface="Calibri" pitchFamily="34" charset="0"/>
            </a:rPr>
            <a:t>Account: account_number, account_owner, balance_amount</a:t>
          </a:r>
        </a:p>
      </dgm:t>
    </dgm:pt>
    <dgm:pt modelId="{D77716D9-D48B-45BA-BB3D-BF68C2856378}" type="parTrans" cxnId="{E5EC5F05-EB2D-4EB9-A78B-FB021811A04D}">
      <dgm:prSet/>
      <dgm:spPr/>
      <dgm:t>
        <a:bodyPr/>
        <a:lstStyle/>
        <a:p>
          <a:endParaRPr lang="en-US"/>
        </a:p>
      </dgm:t>
    </dgm:pt>
    <dgm:pt modelId="{6DA0AD34-3D31-425A-8D4A-00A6135DA025}" type="sibTrans" cxnId="{E5EC5F05-EB2D-4EB9-A78B-FB021811A04D}">
      <dgm:prSet/>
      <dgm:spPr/>
      <dgm:t>
        <a:bodyPr/>
        <a:lstStyle/>
        <a:p>
          <a:endParaRPr lang="en-US"/>
        </a:p>
      </dgm:t>
    </dgm:pt>
    <dgm:pt modelId="{9D810143-0E03-45BB-B989-FF31DC7B18BA}">
      <dgm:prSet custT="1"/>
      <dgm:spPr/>
      <dgm:t>
        <a:bodyPr/>
        <a:lstStyle/>
        <a:p>
          <a:r>
            <a:rPr lang="en-US" sz="1400" dirty="0">
              <a:latin typeface="Calibri" pitchFamily="34" charset="0"/>
              <a:cs typeface="Calibri" pitchFamily="34" charset="0"/>
            </a:rPr>
            <a:t>Account entity set: strong entity set</a:t>
          </a:r>
        </a:p>
      </dgm:t>
    </dgm:pt>
    <dgm:pt modelId="{8E1AE3D2-4C2D-4CD1-8224-7B519FF2607F}" type="parTrans" cxnId="{D28BC7B3-B430-4398-9F71-57D6EF416ECE}">
      <dgm:prSet/>
      <dgm:spPr/>
      <dgm:t>
        <a:bodyPr/>
        <a:lstStyle/>
        <a:p>
          <a:endParaRPr lang="en-US"/>
        </a:p>
      </dgm:t>
    </dgm:pt>
    <dgm:pt modelId="{57768199-2504-4AD1-8A6D-1C04687A6DA0}" type="sibTrans" cxnId="{D28BC7B3-B430-4398-9F71-57D6EF416ECE}">
      <dgm:prSet/>
      <dgm:spPr/>
      <dgm:t>
        <a:bodyPr/>
        <a:lstStyle/>
        <a:p>
          <a:endParaRPr lang="en-US"/>
        </a:p>
      </dgm:t>
    </dgm:pt>
    <dgm:pt modelId="{7D240A79-D41F-4DB1-8D36-5E5209EC1732}">
      <dgm:prSet custT="1"/>
      <dgm:spPr/>
      <dgm:t>
        <a:bodyPr/>
        <a:lstStyle/>
        <a:p>
          <a:r>
            <a:rPr lang="en-US" sz="1400" dirty="0">
              <a:latin typeface="Calibri" pitchFamily="34" charset="0"/>
              <a:cs typeface="Calibri" pitchFamily="34" charset="0"/>
            </a:rPr>
            <a:t>Account entity set: </a:t>
          </a:r>
          <a:r>
            <a:rPr lang="en-US" sz="1400" dirty="0" err="1">
              <a:latin typeface="Calibri" pitchFamily="34" charset="0"/>
              <a:cs typeface="Calibri" pitchFamily="34" charset="0"/>
            </a:rPr>
            <a:t>account_number</a:t>
          </a:r>
          <a:r>
            <a:rPr lang="en-US" sz="1400" dirty="0">
              <a:latin typeface="Calibri" pitchFamily="34" charset="0"/>
              <a:cs typeface="Calibri" pitchFamily="34" charset="0"/>
            </a:rPr>
            <a:t> → primary key, account_owner – multi-valued</a:t>
          </a:r>
        </a:p>
      </dgm:t>
    </dgm:pt>
    <dgm:pt modelId="{45EF4AEC-32C3-4E24-A925-971181B5BEC1}" type="parTrans" cxnId="{5A3E86D0-CA92-48C6-A2B1-FD2988641810}">
      <dgm:prSet/>
      <dgm:spPr/>
      <dgm:t>
        <a:bodyPr/>
        <a:lstStyle/>
        <a:p>
          <a:endParaRPr lang="en-US"/>
        </a:p>
      </dgm:t>
    </dgm:pt>
    <dgm:pt modelId="{5692C6D0-96D3-4E8D-9560-4FAC60DC4A1D}" type="sibTrans" cxnId="{5A3E86D0-CA92-48C6-A2B1-FD2988641810}">
      <dgm:prSet/>
      <dgm:spPr/>
      <dgm:t>
        <a:bodyPr/>
        <a:lstStyle/>
        <a:p>
          <a:endParaRPr lang="en-US"/>
        </a:p>
      </dgm:t>
    </dgm:pt>
    <dgm:pt modelId="{93AEF13B-DB99-4F1F-9064-F6EE113F28C3}">
      <dgm:prSet custT="1"/>
      <dgm:spPr/>
      <dgm:t>
        <a:bodyPr/>
        <a:lstStyle/>
        <a:p>
          <a:r>
            <a:rPr lang="en-US" sz="1400" b="1" dirty="0">
              <a:latin typeface="Calibri" pitchFamily="34" charset="0"/>
              <a:cs typeface="Calibri" pitchFamily="34" charset="0"/>
            </a:rPr>
            <a:t>Step 6: Identify relations</a:t>
          </a:r>
        </a:p>
      </dgm:t>
    </dgm:pt>
    <dgm:pt modelId="{DE95BCA3-D3FC-409F-A30E-0A0DB30A3FC7}" type="parTrans" cxnId="{A5DACF88-DF83-408D-A20A-2CFB7DE75FEB}">
      <dgm:prSet/>
      <dgm:spPr/>
      <dgm:t>
        <a:bodyPr/>
        <a:lstStyle/>
        <a:p>
          <a:endParaRPr lang="en-US"/>
        </a:p>
      </dgm:t>
    </dgm:pt>
    <dgm:pt modelId="{60C04FDD-D28C-4D48-ACD2-42F245A7C02F}" type="sibTrans" cxnId="{A5DACF88-DF83-408D-A20A-2CFB7DE75FEB}">
      <dgm:prSet/>
      <dgm:spPr/>
      <dgm:t>
        <a:bodyPr/>
        <a:lstStyle/>
        <a:p>
          <a:endParaRPr lang="en-US"/>
        </a:p>
      </dgm:t>
    </dgm:pt>
    <dgm:pt modelId="{6968D5C5-6ADD-479F-89D6-461B33859506}">
      <dgm:prSet custT="1"/>
      <dgm:spPr/>
      <dgm:t>
        <a:bodyPr/>
        <a:lstStyle/>
        <a:p>
          <a:r>
            <a:rPr lang="en-US" sz="1400" dirty="0">
              <a:latin typeface="Calibri" pitchFamily="34" charset="0"/>
              <a:cs typeface="Calibri" pitchFamily="34" charset="0"/>
            </a:rPr>
            <a:t>A customer 'saves in' an account. The relation is 'saves in'.</a:t>
          </a:r>
        </a:p>
      </dgm:t>
    </dgm:pt>
    <dgm:pt modelId="{DDDF4C40-024B-4927-9571-E63F053D699E}" type="parTrans" cxnId="{227B7BF9-A14B-4A93-A463-6CCF61A609B3}">
      <dgm:prSet/>
      <dgm:spPr/>
      <dgm:t>
        <a:bodyPr/>
        <a:lstStyle/>
        <a:p>
          <a:endParaRPr lang="en-US"/>
        </a:p>
      </dgm:t>
    </dgm:pt>
    <dgm:pt modelId="{41AD4375-2746-45CC-AD28-F1890740EF3C}" type="sibTrans" cxnId="{227B7BF9-A14B-4A93-A463-6CCF61A609B3}">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6" custScaleX="49177">
        <dgm:presLayoutVars>
          <dgm:chMax val="1"/>
          <dgm:bulletEnabled val="1"/>
        </dgm:presLayoutVars>
      </dgm:prSet>
      <dgm:spPr/>
    </dgm:pt>
    <dgm:pt modelId="{D88712DC-71E7-465F-AD92-784BE24331FA}" type="pres">
      <dgm:prSet presAssocID="{029399EA-A1EE-4A76-BDB1-78921C1B7C39}" presName="descendantText" presStyleLbl="alignAccFollowNode1" presStyleIdx="0" presStyleCnt="6" custScaleX="128714">
        <dgm:presLayoutVars>
          <dgm:bulletEnabled val="1"/>
        </dgm:presLayoutVars>
      </dgm:prSet>
      <dgm:spPr/>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6" custScaleX="49177">
        <dgm:presLayoutVars>
          <dgm:chMax val="1"/>
          <dgm:bulletEnabled val="1"/>
        </dgm:presLayoutVars>
      </dgm:prSet>
      <dgm:spPr/>
    </dgm:pt>
    <dgm:pt modelId="{63A1AEEA-A1AF-4A34-88D1-312C252C46C7}" type="pres">
      <dgm:prSet presAssocID="{318712A4-F379-4024-BACC-1003727655AA}" presName="descendantText" presStyleLbl="alignAccFollowNode1" presStyleIdx="1" presStyleCnt="6" custScaleX="128714">
        <dgm:presLayoutVars>
          <dgm:bulletEnabled val="1"/>
        </dgm:presLayoutVars>
      </dgm:prSet>
      <dgm:spPr/>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6" custScaleX="49177" custLinFactNeighborX="-3" custLinFactNeighborY="971">
        <dgm:presLayoutVars>
          <dgm:chMax val="1"/>
          <dgm:bulletEnabled val="1"/>
        </dgm:presLayoutVars>
      </dgm:prSet>
      <dgm:spPr/>
    </dgm:pt>
    <dgm:pt modelId="{B8DA601C-F577-40DB-9704-A0F2BC05290E}" type="pres">
      <dgm:prSet presAssocID="{C7EE1916-D17F-43C1-B5A0-78BDAE6A4937}" presName="descendantText" presStyleLbl="alignAccFollowNode1" presStyleIdx="2" presStyleCnt="6" custScaleX="128714">
        <dgm:presLayoutVars>
          <dgm:bulletEnabled val="1"/>
        </dgm:presLayoutVars>
      </dgm:prSet>
      <dgm:spPr/>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6" custScaleX="49130">
        <dgm:presLayoutVars>
          <dgm:chMax val="1"/>
          <dgm:bulletEnabled val="1"/>
        </dgm:presLayoutVars>
      </dgm:prSet>
      <dgm:spPr/>
    </dgm:pt>
    <dgm:pt modelId="{4ADC6982-56F7-4F86-BEFF-E9C83B50AEB4}" type="pres">
      <dgm:prSet presAssocID="{ADA36A24-636D-42B9-B0D8-36870FC6CC75}" presName="descendantText" presStyleLbl="alignAccFollowNode1" presStyleIdx="3" presStyleCnt="6" custScaleX="132198">
        <dgm:presLayoutVars>
          <dgm:bulletEnabled val="1"/>
        </dgm:presLayoutVars>
      </dgm:prSet>
      <dgm:spPr/>
    </dgm:pt>
    <dgm:pt modelId="{FDF7CF57-3119-4C4E-ABC6-340608F8A67A}" type="pres">
      <dgm:prSet presAssocID="{2A4E7600-CB25-49AF-A35C-4CFF6A115DEA}" presName="sp" presStyleCnt="0"/>
      <dgm:spPr/>
    </dgm:pt>
    <dgm:pt modelId="{4FC81166-AA30-4BF4-8F75-954B62E7AE5B}" type="pres">
      <dgm:prSet presAssocID="{52984777-C2AA-4B16-9D7F-7227E1FF633D}" presName="linNode" presStyleCnt="0"/>
      <dgm:spPr/>
    </dgm:pt>
    <dgm:pt modelId="{4A3138B8-5E2B-4526-A8EB-F58514B27FE4}" type="pres">
      <dgm:prSet presAssocID="{52984777-C2AA-4B16-9D7F-7227E1FF633D}" presName="parentText" presStyleLbl="node1" presStyleIdx="4" presStyleCnt="6" custScaleX="48559">
        <dgm:presLayoutVars>
          <dgm:chMax val="1"/>
          <dgm:bulletEnabled val="1"/>
        </dgm:presLayoutVars>
      </dgm:prSet>
      <dgm:spPr/>
    </dgm:pt>
    <dgm:pt modelId="{1007281C-E506-42FB-8B88-3C6ED7D562BD}" type="pres">
      <dgm:prSet presAssocID="{52984777-C2AA-4B16-9D7F-7227E1FF633D}" presName="descendantText" presStyleLbl="alignAccFollowNode1" presStyleIdx="4" presStyleCnt="6" custScaleX="128929">
        <dgm:presLayoutVars>
          <dgm:bulletEnabled val="1"/>
        </dgm:presLayoutVars>
      </dgm:prSet>
      <dgm:spPr/>
    </dgm:pt>
    <dgm:pt modelId="{22D630FD-3B74-4C6B-9F92-449274FB7A96}" type="pres">
      <dgm:prSet presAssocID="{D7D8CEFF-AE71-4ED1-93A6-82778F80AE52}" presName="sp" presStyleCnt="0"/>
      <dgm:spPr/>
    </dgm:pt>
    <dgm:pt modelId="{CA521CA5-D66F-4332-A728-02344A8EDD99}" type="pres">
      <dgm:prSet presAssocID="{93AEF13B-DB99-4F1F-9064-F6EE113F28C3}" presName="linNode" presStyleCnt="0"/>
      <dgm:spPr/>
    </dgm:pt>
    <dgm:pt modelId="{E4A51865-84A2-44B9-AFC3-536BE5B8E08F}" type="pres">
      <dgm:prSet presAssocID="{93AEF13B-DB99-4F1F-9064-F6EE113F28C3}" presName="parentText" presStyleLbl="node1" presStyleIdx="5" presStyleCnt="6" custScaleX="48559">
        <dgm:presLayoutVars>
          <dgm:chMax val="1"/>
          <dgm:bulletEnabled val="1"/>
        </dgm:presLayoutVars>
      </dgm:prSet>
      <dgm:spPr/>
    </dgm:pt>
    <dgm:pt modelId="{72DFA1BD-56BB-47E0-A7A8-5D2409FF3A38}" type="pres">
      <dgm:prSet presAssocID="{93AEF13B-DB99-4F1F-9064-F6EE113F28C3}" presName="descendantText" presStyleLbl="alignAccFollowNode1" presStyleIdx="5" presStyleCnt="6" custScaleX="128935">
        <dgm:presLayoutVars>
          <dgm:bulletEnabled val="1"/>
        </dgm:presLayoutVars>
      </dgm:prSet>
      <dgm:spPr/>
    </dgm:pt>
  </dgm:ptLst>
  <dgm:cxnLst>
    <dgm:cxn modelId="{E5EC5F05-EB2D-4EB9-A78B-FB021811A04D}" srcId="{C7EE1916-D17F-43C1-B5A0-78BDAE6A4937}" destId="{6DDB880F-5893-4EFB-B61F-AD427684D31D}" srcOrd="1" destOrd="0" parTransId="{D77716D9-D48B-45BA-BB3D-BF68C2856378}" sibTransId="{6DA0AD34-3D31-425A-8D4A-00A6135DA025}"/>
    <dgm:cxn modelId="{44E09009-CDB2-4566-B60A-818EDE9340EA}" type="presOf" srcId="{C7EE1916-D17F-43C1-B5A0-78BDAE6A4937}" destId="{7D17A0AD-1416-4AC5-BF5A-DCA4A5EBEDDA}" srcOrd="0" destOrd="0" presId="urn:microsoft.com/office/officeart/2005/8/layout/vList5"/>
    <dgm:cxn modelId="{41AA5C14-546C-4331-934E-116D7C37DA30}" type="presOf" srcId="{5EBAA47D-88E9-4A22-ADE4-CF026AF01DA5}" destId="{B8DA601C-F577-40DB-9704-A0F2BC05290E}" srcOrd="0" destOrd="0" presId="urn:microsoft.com/office/officeart/2005/8/layout/vList5"/>
    <dgm:cxn modelId="{5BFA8617-808C-4DFE-8BC5-DE31E8EFB031}" type="presOf" srcId="{09079E86-21DB-4F5A-B2D4-488418FFF874}" destId="{63A1AEEA-A1AF-4A34-88D1-312C252C46C7}" srcOrd="0" destOrd="0" presId="urn:microsoft.com/office/officeart/2005/8/layout/vList5"/>
    <dgm:cxn modelId="{9198E72C-87FE-4275-9E88-B09BBAC7A64F}" type="presOf" srcId="{9D810143-0E03-45BB-B989-FF31DC7B18BA}" destId="{4ADC6982-56F7-4F86-BEFF-E9C83B50AEB4}" srcOrd="0" destOrd="1" presId="urn:microsoft.com/office/officeart/2005/8/layout/vList5"/>
    <dgm:cxn modelId="{F22FEF31-7475-451E-B787-E0E1497D52E4}" srcId="{C8844DF8-1A5B-48BB-93EE-9C7C621FA060}" destId="{ADA36A24-636D-42B9-B0D8-36870FC6CC75}" srcOrd="3" destOrd="0" parTransId="{74B4B743-F675-43AE-8106-01B0195923C9}" sibTransId="{2A4E7600-CB25-49AF-A35C-4CFF6A115DEA}"/>
    <dgm:cxn modelId="{6AD3E43D-F5FA-44A1-B2AA-D8201371C767}" type="presOf" srcId="{6DDB880F-5893-4EFB-B61F-AD427684D31D}" destId="{B8DA601C-F577-40DB-9704-A0F2BC05290E}" srcOrd="0" destOrd="1" presId="urn:microsoft.com/office/officeart/2005/8/layout/vList5"/>
    <dgm:cxn modelId="{A695485E-7A91-48D5-A255-E6F4B8DC2B9A}" type="presOf" srcId="{52984777-C2AA-4B16-9D7F-7227E1FF633D}" destId="{4A3138B8-5E2B-4526-A8EB-F58514B27FE4}" srcOrd="0" destOrd="0" presId="urn:microsoft.com/office/officeart/2005/8/layout/vList5"/>
    <dgm:cxn modelId="{03D64B60-FFD8-42E1-9405-1BC1976DA6AE}" srcId="{C8844DF8-1A5B-48BB-93EE-9C7C621FA060}" destId="{52984777-C2AA-4B16-9D7F-7227E1FF633D}" srcOrd="4" destOrd="0" parTransId="{9EC9CE7B-1183-4037-A784-953D44A84650}" sibTransId="{D7D8CEFF-AE71-4ED1-93A6-82778F80AE52}"/>
    <dgm:cxn modelId="{DE429B61-DEF7-4CCE-9C2D-F87C4884A20B}" type="presOf" srcId="{26AEDE49-15A3-4375-8A4A-C73F8728FCC4}" destId="{D88712DC-71E7-465F-AD92-784BE24331FA}"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7592FA46-A44E-4EC4-8B2F-541BAA8517E6}" srcId="{C8844DF8-1A5B-48BB-93EE-9C7C621FA060}" destId="{318712A4-F379-4024-BACC-1003727655AA}" srcOrd="1" destOrd="0" parTransId="{DF075672-059B-4FC7-8D8B-02D3EADA636B}" sibTransId="{2E47B91F-C45D-41AA-A2F6-41541710CB03}"/>
    <dgm:cxn modelId="{A67CCB67-D963-4D80-A635-5A3E0989104A}" type="presOf" srcId="{ADA36A24-636D-42B9-B0D8-36870FC6CC75}" destId="{7641A8C1-98C2-4A7D-8333-B65BCEA6926B}" srcOrd="0" destOrd="0" presId="urn:microsoft.com/office/officeart/2005/8/layout/vList5"/>
    <dgm:cxn modelId="{83030174-CE47-4009-8367-D22996366757}" type="presOf" srcId="{7D240A79-D41F-4DB1-8D36-5E5209EC1732}" destId="{1007281C-E506-42FB-8B88-3C6ED7D562BD}" srcOrd="0" destOrd="1" presId="urn:microsoft.com/office/officeart/2005/8/layout/vList5"/>
    <dgm:cxn modelId="{F72D2F55-B3B0-4243-AC74-8594964C2101}" srcId="{C8844DF8-1A5B-48BB-93EE-9C7C621FA060}" destId="{C7EE1916-D17F-43C1-B5A0-78BDAE6A4937}" srcOrd="2" destOrd="0" parTransId="{05846263-45E7-4A70-AE17-087141EAEA56}" sibTransId="{7808F316-01F0-4836-B4A3-60123260DF2F}"/>
    <dgm:cxn modelId="{6D1CA655-DB78-4EB8-929F-C67E743E794C}" srcId="{C7EE1916-D17F-43C1-B5A0-78BDAE6A4937}" destId="{5EBAA47D-88E9-4A22-ADE4-CF026AF01DA5}" srcOrd="0" destOrd="0" parTransId="{E48BDCDC-379A-4DDB-8B72-93DF70F55E3A}" sibTransId="{8AD32360-CFF0-4E69-A6F3-9EB7A77D0557}"/>
    <dgm:cxn modelId="{632EEA56-1118-49DD-BD12-7AFA315B1DD5}" type="presOf" srcId="{6968D5C5-6ADD-479F-89D6-461B33859506}" destId="{72DFA1BD-56BB-47E0-A7A8-5D2409FF3A38}" srcOrd="0" destOrd="0" presId="urn:microsoft.com/office/officeart/2005/8/layout/vList5"/>
    <dgm:cxn modelId="{28C32581-A329-4BD1-BDB8-5E51E5987ECC}" type="presOf" srcId="{C8844DF8-1A5B-48BB-93EE-9C7C621FA060}" destId="{E071F783-9968-4FE3-9E1A-5134779D1C93}" srcOrd="0" destOrd="0" presId="urn:microsoft.com/office/officeart/2005/8/layout/vList5"/>
    <dgm:cxn modelId="{DEC7CA84-2519-488C-A760-1E2B869C08C0}" type="presOf" srcId="{BC072160-3DB9-456B-A8BE-96D8F6A2E94E}" destId="{1007281C-E506-42FB-8B88-3C6ED7D562BD}" srcOrd="0" destOrd="0" presId="urn:microsoft.com/office/officeart/2005/8/layout/vList5"/>
    <dgm:cxn modelId="{A007E987-F860-48E0-BDB4-1C743E751481}" srcId="{ADA36A24-636D-42B9-B0D8-36870FC6CC75}" destId="{21960B7A-146E-4A41-B04A-CE1457513094}" srcOrd="0" destOrd="0" parTransId="{116B699F-9D6F-4062-8C37-BD3DA2203907}" sibTransId="{4443439E-D985-4C0E-8FE4-88AECFE4EC7D}"/>
    <dgm:cxn modelId="{A5DACF88-DF83-408D-A20A-2CFB7DE75FEB}" srcId="{C8844DF8-1A5B-48BB-93EE-9C7C621FA060}" destId="{93AEF13B-DB99-4F1F-9064-F6EE113F28C3}" srcOrd="5" destOrd="0" parTransId="{DE95BCA3-D3FC-409F-A30E-0A0DB30A3FC7}" sibTransId="{60C04FDD-D28C-4D48-ACD2-42F245A7C02F}"/>
    <dgm:cxn modelId="{03502DAA-EDB7-477A-A0D2-2D028A98FE6F}" type="presOf" srcId="{0F1969AB-0014-4F1E-86A7-C49A17F34275}" destId="{63A1AEEA-A1AF-4A34-88D1-312C252C46C7}" srcOrd="0" destOrd="1" presId="urn:microsoft.com/office/officeart/2005/8/layout/vList5"/>
    <dgm:cxn modelId="{C54ED6AE-C062-4276-8952-1D85F4E2CA06}" type="presOf" srcId="{93AEF13B-DB99-4F1F-9064-F6EE113F28C3}" destId="{E4A51865-84A2-44B9-AFC3-536BE5B8E08F}" srcOrd="0" destOrd="0" presId="urn:microsoft.com/office/officeart/2005/8/layout/vList5"/>
    <dgm:cxn modelId="{D28BC7B3-B430-4398-9F71-57D6EF416ECE}" srcId="{ADA36A24-636D-42B9-B0D8-36870FC6CC75}" destId="{9D810143-0E03-45BB-B989-FF31DC7B18BA}" srcOrd="1" destOrd="0" parTransId="{8E1AE3D2-4C2D-4CD1-8224-7B519FF2607F}" sibTransId="{57768199-2504-4AD1-8A6D-1C04687A6DA0}"/>
    <dgm:cxn modelId="{B08825B4-14CE-40D6-9DF6-D6F6B23890A4}" srcId="{52984777-C2AA-4B16-9D7F-7227E1FF633D}" destId="{BC072160-3DB9-456B-A8BE-96D8F6A2E94E}" srcOrd="0" destOrd="0" parTransId="{6A94DB43-1A83-499B-B514-C04707D724F6}" sibTransId="{72B3F18B-4A94-4089-8A75-84C475E86EAA}"/>
    <dgm:cxn modelId="{5BDE98BB-045B-4C77-9295-51ACEA8A1678}" srcId="{318712A4-F379-4024-BACC-1003727655AA}" destId="{0F1969AB-0014-4F1E-86A7-C49A17F34275}" srcOrd="1" destOrd="0" parTransId="{E55E47E9-8504-425E-B680-17A986A95489}" sibTransId="{FA126BCD-0116-4AE2-88E0-B6F1EAF59544}"/>
    <dgm:cxn modelId="{20C92ECC-AEF8-41CE-9637-39DBEF7CFFA9}" type="presOf" srcId="{029399EA-A1EE-4A76-BDB1-78921C1B7C39}" destId="{51B31CAA-C45A-4E53-9F07-3D8308984796}" srcOrd="0" destOrd="0" presId="urn:microsoft.com/office/officeart/2005/8/layout/vList5"/>
    <dgm:cxn modelId="{C23EDECC-8723-4224-A0BE-50CECF4AF6E5}" type="presOf" srcId="{21960B7A-146E-4A41-B04A-CE1457513094}" destId="{4ADC6982-56F7-4F86-BEFF-E9C83B50AEB4}" srcOrd="0" destOrd="0" presId="urn:microsoft.com/office/officeart/2005/8/layout/vList5"/>
    <dgm:cxn modelId="{5A3E86D0-CA92-48C6-A2B1-FD2988641810}" srcId="{52984777-C2AA-4B16-9D7F-7227E1FF633D}" destId="{7D240A79-D41F-4DB1-8D36-5E5209EC1732}" srcOrd="1" destOrd="0" parTransId="{45EF4AEC-32C3-4E24-A925-971181B5BEC1}" sibTransId="{5692C6D0-96D3-4E8D-9560-4FAC60DC4A1D}"/>
    <dgm:cxn modelId="{AD8D07D8-7457-44DF-88CE-4DB0B2D82238}" srcId="{318712A4-F379-4024-BACC-1003727655AA}" destId="{09079E86-21DB-4F5A-B2D4-488418FFF874}" srcOrd="0" destOrd="0" parTransId="{AE46BC25-CC10-4806-BFF1-271CE88DF373}" sibTransId="{C6F047D5-3B64-4A09-A2D5-FEE3CCACAB28}"/>
    <dgm:cxn modelId="{227B7BF9-A14B-4A93-A463-6CCF61A609B3}" srcId="{93AEF13B-DB99-4F1F-9064-F6EE113F28C3}" destId="{6968D5C5-6ADD-479F-89D6-461B33859506}" srcOrd="0" destOrd="0" parTransId="{DDDF4C40-024B-4927-9571-E63F053D699E}" sibTransId="{41AD4375-2746-45CC-AD28-F1890740EF3C}"/>
    <dgm:cxn modelId="{3E1496FB-CDBF-4A3F-893B-A52F9A05BAD6}" type="presOf" srcId="{318712A4-F379-4024-BACC-1003727655AA}" destId="{E71AAEC2-1F52-4FF3-B444-CE661BFB3F1D}"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5BC7EBE1-9157-4EFD-9464-AFCC2670F655}" type="presParOf" srcId="{E071F783-9968-4FE3-9E1A-5134779D1C93}" destId="{68AFF705-82FF-404A-9EFB-639FFA6FA86D}" srcOrd="0" destOrd="0" presId="urn:microsoft.com/office/officeart/2005/8/layout/vList5"/>
    <dgm:cxn modelId="{DD00E216-351F-4133-B69E-188A5FBC02C3}" type="presParOf" srcId="{68AFF705-82FF-404A-9EFB-639FFA6FA86D}" destId="{51B31CAA-C45A-4E53-9F07-3D8308984796}" srcOrd="0" destOrd="0" presId="urn:microsoft.com/office/officeart/2005/8/layout/vList5"/>
    <dgm:cxn modelId="{930D1ED2-8B86-4932-BC21-516AE1B8F838}" type="presParOf" srcId="{68AFF705-82FF-404A-9EFB-639FFA6FA86D}" destId="{D88712DC-71E7-465F-AD92-784BE24331FA}" srcOrd="1" destOrd="0" presId="urn:microsoft.com/office/officeart/2005/8/layout/vList5"/>
    <dgm:cxn modelId="{6E917E9D-6668-47F4-827D-02C23B58956D}" type="presParOf" srcId="{E071F783-9968-4FE3-9E1A-5134779D1C93}" destId="{68BE7356-7DA2-4F4F-90E2-2A1159FBE48F}" srcOrd="1" destOrd="0" presId="urn:microsoft.com/office/officeart/2005/8/layout/vList5"/>
    <dgm:cxn modelId="{5D7AA5DB-0E98-4BB1-AFAE-4095D6B8A521}" type="presParOf" srcId="{E071F783-9968-4FE3-9E1A-5134779D1C93}" destId="{94CFF5BE-4C52-4F4F-AB51-2A0B1F7ED087}" srcOrd="2" destOrd="0" presId="urn:microsoft.com/office/officeart/2005/8/layout/vList5"/>
    <dgm:cxn modelId="{B9EEA9EF-5360-43F2-B2BE-EE0CDEFA9161}" type="presParOf" srcId="{94CFF5BE-4C52-4F4F-AB51-2A0B1F7ED087}" destId="{E71AAEC2-1F52-4FF3-B444-CE661BFB3F1D}" srcOrd="0" destOrd="0" presId="urn:microsoft.com/office/officeart/2005/8/layout/vList5"/>
    <dgm:cxn modelId="{4A528308-AEC5-45B0-B55D-16469A227227}" type="presParOf" srcId="{94CFF5BE-4C52-4F4F-AB51-2A0B1F7ED087}" destId="{63A1AEEA-A1AF-4A34-88D1-312C252C46C7}" srcOrd="1" destOrd="0" presId="urn:microsoft.com/office/officeart/2005/8/layout/vList5"/>
    <dgm:cxn modelId="{7AFC2F36-92D9-4055-B8FC-34257457A9EC}" type="presParOf" srcId="{E071F783-9968-4FE3-9E1A-5134779D1C93}" destId="{B97279CB-5196-445E-A655-48F5CB1827AE}" srcOrd="3" destOrd="0" presId="urn:microsoft.com/office/officeart/2005/8/layout/vList5"/>
    <dgm:cxn modelId="{B4545185-808F-49A3-AFA0-5C0788A2B901}" type="presParOf" srcId="{E071F783-9968-4FE3-9E1A-5134779D1C93}" destId="{5BAE40DE-8BBE-4FA8-85A7-BFE2F54D5522}" srcOrd="4" destOrd="0" presId="urn:microsoft.com/office/officeart/2005/8/layout/vList5"/>
    <dgm:cxn modelId="{33D2820B-C569-4294-9399-901D307DBE02}" type="presParOf" srcId="{5BAE40DE-8BBE-4FA8-85A7-BFE2F54D5522}" destId="{7D17A0AD-1416-4AC5-BF5A-DCA4A5EBEDDA}" srcOrd="0" destOrd="0" presId="urn:microsoft.com/office/officeart/2005/8/layout/vList5"/>
    <dgm:cxn modelId="{0C885CD9-606C-4131-AA8A-E76961AE5C8C}" type="presParOf" srcId="{5BAE40DE-8BBE-4FA8-85A7-BFE2F54D5522}" destId="{B8DA601C-F577-40DB-9704-A0F2BC05290E}" srcOrd="1" destOrd="0" presId="urn:microsoft.com/office/officeart/2005/8/layout/vList5"/>
    <dgm:cxn modelId="{5E1F8F1C-442B-4D12-A772-52E0166AA24B}" type="presParOf" srcId="{E071F783-9968-4FE3-9E1A-5134779D1C93}" destId="{B60CA78C-79D1-4A58-BA31-2AAAA8AA96D8}" srcOrd="5" destOrd="0" presId="urn:microsoft.com/office/officeart/2005/8/layout/vList5"/>
    <dgm:cxn modelId="{1A712E1D-F146-4550-8BAE-CC8FBE819A59}" type="presParOf" srcId="{E071F783-9968-4FE3-9E1A-5134779D1C93}" destId="{95855871-78CB-4839-8C38-8A9390C01C51}" srcOrd="6" destOrd="0" presId="urn:microsoft.com/office/officeart/2005/8/layout/vList5"/>
    <dgm:cxn modelId="{B81049D8-A754-4A69-8129-44252C9C710B}" type="presParOf" srcId="{95855871-78CB-4839-8C38-8A9390C01C51}" destId="{7641A8C1-98C2-4A7D-8333-B65BCEA6926B}" srcOrd="0" destOrd="0" presId="urn:microsoft.com/office/officeart/2005/8/layout/vList5"/>
    <dgm:cxn modelId="{22D6CE94-0B5B-43A6-86B5-6D4A759FCFC3}" type="presParOf" srcId="{95855871-78CB-4839-8C38-8A9390C01C51}" destId="{4ADC6982-56F7-4F86-BEFF-E9C83B50AEB4}" srcOrd="1" destOrd="0" presId="urn:microsoft.com/office/officeart/2005/8/layout/vList5"/>
    <dgm:cxn modelId="{9667CEB0-8F90-4FA5-B0CB-70CBAD34A10D}" type="presParOf" srcId="{E071F783-9968-4FE3-9E1A-5134779D1C93}" destId="{FDF7CF57-3119-4C4E-ABC6-340608F8A67A}" srcOrd="7" destOrd="0" presId="urn:microsoft.com/office/officeart/2005/8/layout/vList5"/>
    <dgm:cxn modelId="{CE310AF8-34D5-43F8-AD13-3E771FDD7905}" type="presParOf" srcId="{E071F783-9968-4FE3-9E1A-5134779D1C93}" destId="{4FC81166-AA30-4BF4-8F75-954B62E7AE5B}" srcOrd="8" destOrd="0" presId="urn:microsoft.com/office/officeart/2005/8/layout/vList5"/>
    <dgm:cxn modelId="{DCB06BF2-B1E7-4EBF-90E5-EC34CAFA3D15}" type="presParOf" srcId="{4FC81166-AA30-4BF4-8F75-954B62E7AE5B}" destId="{4A3138B8-5E2B-4526-A8EB-F58514B27FE4}" srcOrd="0" destOrd="0" presId="urn:microsoft.com/office/officeart/2005/8/layout/vList5"/>
    <dgm:cxn modelId="{C1B32B7B-F7DC-40CB-AAE9-50067C50F666}" type="presParOf" srcId="{4FC81166-AA30-4BF4-8F75-954B62E7AE5B}" destId="{1007281C-E506-42FB-8B88-3C6ED7D562BD}" srcOrd="1" destOrd="0" presId="urn:microsoft.com/office/officeart/2005/8/layout/vList5"/>
    <dgm:cxn modelId="{E9222F81-FD68-491D-99EB-9F3ECCAD90CB}" type="presParOf" srcId="{E071F783-9968-4FE3-9E1A-5134779D1C93}" destId="{22D630FD-3B74-4C6B-9F92-449274FB7A96}" srcOrd="9" destOrd="0" presId="urn:microsoft.com/office/officeart/2005/8/layout/vList5"/>
    <dgm:cxn modelId="{CE523E5E-C064-402C-8272-25DD108F53DA}" type="presParOf" srcId="{E071F783-9968-4FE3-9E1A-5134779D1C93}" destId="{CA521CA5-D66F-4332-A728-02344A8EDD99}" srcOrd="10" destOrd="0" presId="urn:microsoft.com/office/officeart/2005/8/layout/vList5"/>
    <dgm:cxn modelId="{ABE2D784-CBEB-4CD9-B4CE-E6B7DF7B4136}" type="presParOf" srcId="{CA521CA5-D66F-4332-A728-02344A8EDD99}" destId="{E4A51865-84A2-44B9-AFC3-536BE5B8E08F}" srcOrd="0" destOrd="0" presId="urn:microsoft.com/office/officeart/2005/8/layout/vList5"/>
    <dgm:cxn modelId="{B7FECB03-37D0-49DB-8703-93C314C5E898}" type="presParOf" srcId="{CA521CA5-D66F-4332-A728-02344A8EDD99}" destId="{72DFA1BD-56BB-47E0-A7A8-5D2409FF3A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a:latin typeface="Calibri" pitchFamily="34" charset="0"/>
              <a:cs typeface="Calibri" pitchFamily="34" charset="0"/>
            </a:rPr>
            <a:t>Step 7: Draw diagram using symbols</a:t>
          </a: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a:latin typeface="Calibri" pitchFamily="34" charset="0"/>
              <a:cs typeface="Calibri" pitchFamily="34" charset="0"/>
            </a:rPr>
            <a:t>The E-R diagram is shown in the following figure:</a:t>
          </a: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1" custScaleX="49177">
        <dgm:presLayoutVars>
          <dgm:chMax val="1"/>
          <dgm:bulletEnabled val="1"/>
        </dgm:presLayoutVars>
      </dgm:prSet>
      <dgm:spPr/>
    </dgm:pt>
    <dgm:pt modelId="{D88712DC-71E7-465F-AD92-784BE24331FA}" type="pres">
      <dgm:prSet presAssocID="{029399EA-A1EE-4A76-BDB1-78921C1B7C39}" presName="descendantText" presStyleLbl="alignAccFollowNode1" presStyleIdx="0" presStyleCnt="1" custScaleX="128714">
        <dgm:presLayoutVars>
          <dgm:bulletEnabled val="1"/>
        </dgm:presLayoutVars>
      </dgm:prSet>
      <dgm:spPr/>
    </dgm:pt>
  </dgm:ptLst>
  <dgm:cxnLst>
    <dgm:cxn modelId="{DBC73020-7C0F-4959-897C-BE1683CC4E92}" type="presOf" srcId="{C8844DF8-1A5B-48BB-93EE-9C7C621FA060}" destId="{E071F783-9968-4FE3-9E1A-5134779D1C93}"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E57F07BF-09A1-4FBC-AD39-370B04F7F2C9}" type="presOf" srcId="{029399EA-A1EE-4A76-BDB1-78921C1B7C39}" destId="{51B31CAA-C45A-4E53-9F07-3D8308984796}" srcOrd="0" destOrd="0" presId="urn:microsoft.com/office/officeart/2005/8/layout/vList5"/>
    <dgm:cxn modelId="{A7C49DBF-3CB8-4940-95CF-7BB3871DDE86}" type="presOf" srcId="{26AEDE49-15A3-4375-8A4A-C73F8728FCC4}" destId="{D88712DC-71E7-465F-AD92-784BE24331FA}"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E1CEBF62-86A1-4676-BBE1-E20C3F9FA4AF}" type="presParOf" srcId="{E071F783-9968-4FE3-9E1A-5134779D1C93}" destId="{68AFF705-82FF-404A-9EFB-639FFA6FA86D}" srcOrd="0" destOrd="0" presId="urn:microsoft.com/office/officeart/2005/8/layout/vList5"/>
    <dgm:cxn modelId="{9C8FB862-6076-4F15-82EB-13C173C8F3EA}" type="presParOf" srcId="{68AFF705-82FF-404A-9EFB-639FFA6FA86D}" destId="{51B31CAA-C45A-4E53-9F07-3D8308984796}" srcOrd="0" destOrd="0" presId="urn:microsoft.com/office/officeart/2005/8/layout/vList5"/>
    <dgm:cxn modelId="{9B827B84-D7A4-4D21-AF71-575289D70988}" type="presParOf" srcId="{68AFF705-82FF-404A-9EFB-639FFA6FA86D}" destId="{D88712DC-71E7-465F-AD92-784BE24331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dirty="0">
              <a:latin typeface="Calibri" pitchFamily="34" charset="0"/>
              <a:cs typeface="Calibri" pitchFamily="34" charset="0"/>
            </a:rPr>
            <a:t>1</a:t>
          </a: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Create separate tables for each group of related data.</a:t>
          </a: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dirty="0">
              <a:latin typeface="Calibri" pitchFamily="34" charset="0"/>
              <a:cs typeface="Calibri" pitchFamily="34" charset="0"/>
            </a:rPr>
            <a:t>2</a:t>
          </a: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The table columns must have atomic values.</a:t>
          </a: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dirty="0">
              <a:latin typeface="Calibri" pitchFamily="34" charset="0"/>
              <a:cs typeface="Calibri" pitchFamily="34" charset="0"/>
            </a:rPr>
            <a:t>3</a:t>
          </a: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a:latin typeface="Calibri" pitchFamily="34" charset="0"/>
              <a:cs typeface="Calibri" pitchFamily="34" charset="0"/>
            </a:rPr>
            <a:t>All the key attributes must be identified.</a:t>
          </a: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3">
        <dgm:presLayoutVars>
          <dgm:chMax val="1"/>
          <dgm:bulletEnabled val="1"/>
        </dgm:presLayoutVars>
      </dgm:prSet>
      <dgm:spPr/>
    </dgm:pt>
    <dgm:pt modelId="{113BA198-FA42-4D57-B5F3-3F5243D5E969}" type="pres">
      <dgm:prSet presAssocID="{0E791DE6-F048-4034-86FE-0A56F33BF584}" presName="descendantText" presStyleLbl="alignAcc1" presStyleIdx="0" presStyleCnt="3">
        <dgm:presLayoutVars>
          <dgm:bulletEnabled val="1"/>
        </dgm:presLayoutVars>
      </dgm:prSet>
      <dgm:spPr/>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3">
        <dgm:presLayoutVars>
          <dgm:chMax val="1"/>
          <dgm:bulletEnabled val="1"/>
        </dgm:presLayoutVars>
      </dgm:prSet>
      <dgm:spPr/>
    </dgm:pt>
    <dgm:pt modelId="{2944EF50-6616-442F-8BB7-231A6C496B5E}" type="pres">
      <dgm:prSet presAssocID="{0EC8CF94-D60C-416F-B0C3-A885880DD0B5}" presName="descendantText" presStyleLbl="alignAcc1" presStyleIdx="1" presStyleCnt="3">
        <dgm:presLayoutVars>
          <dgm:bulletEnabled val="1"/>
        </dgm:presLayoutVars>
      </dgm:prSet>
      <dgm:spPr/>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3">
        <dgm:presLayoutVars>
          <dgm:chMax val="1"/>
          <dgm:bulletEnabled val="1"/>
        </dgm:presLayoutVars>
      </dgm:prSet>
      <dgm:spPr/>
    </dgm:pt>
    <dgm:pt modelId="{31561BA6-0EA0-4656-9593-80D1BF308F1A}" type="pres">
      <dgm:prSet presAssocID="{B711F6EE-6686-48BD-BDF0-A14F8097B738}" presName="descendantText" presStyleLbl="alignAcc1" presStyleIdx="2" presStyleCnt="3">
        <dgm:presLayoutVars>
          <dgm:bulletEnabled val="1"/>
        </dgm:presLayoutVars>
      </dgm:prSet>
      <dgm:spPr/>
    </dgm:pt>
  </dgm:ptLst>
  <dgm:cxnLst>
    <dgm:cxn modelId="{7F9B8800-2904-4C84-9977-504BAF40ED63}" type="presOf" srcId="{BDC90882-301C-4987-9033-2044F395C8D8}" destId="{C462FC85-0769-4334-8797-133ADB982AE4}" srcOrd="0" destOrd="0" presId="urn:microsoft.com/office/officeart/2005/8/layout/chevron2"/>
    <dgm:cxn modelId="{81A75D14-0DCB-4EEE-88DD-CB2CF7D5D770}" type="presOf" srcId="{B711F6EE-6686-48BD-BDF0-A14F8097B738}" destId="{F0CB3FBB-F207-4562-B11B-897E38FEC919}"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0002096B-CB94-4444-9F18-2C953030CB61}" type="presOf" srcId="{0E40C2B0-576D-4730-9668-B4CDBA448F0D}" destId="{113BA198-FA42-4D57-B5F3-3F5243D5E969}" srcOrd="0" destOrd="0" presId="urn:microsoft.com/office/officeart/2005/8/layout/chevron2"/>
    <dgm:cxn modelId="{0BF69354-3EBA-41DA-B5EA-AAE278B07D12}" type="presOf" srcId="{0EC8CF94-D60C-416F-B0C3-A885880DD0B5}" destId="{207B2A49-707A-4A1F-A488-334A7C2133F4}"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7BF35EAB-C43C-4A75-AAA6-65DD57D620B8}" srcId="{BDC90882-301C-4987-9033-2044F395C8D8}" destId="{B711F6EE-6686-48BD-BDF0-A14F8097B738}" srcOrd="2" destOrd="0" parTransId="{476EE89A-FE03-4A7A-BE76-1B1292583187}" sibTransId="{38290BC8-1D05-44E3-A90A-69542D06054D}"/>
    <dgm:cxn modelId="{DA15F3BC-788F-4FEC-AAED-FA37FAA90955}" srcId="{B711F6EE-6686-48BD-BDF0-A14F8097B738}" destId="{5A7E8A77-98F7-4449-A8FB-66A2896CE58D}" srcOrd="0" destOrd="0" parTransId="{B50E1149-088B-461D-A4AF-1F0C1E6520E7}" sibTransId="{060D051D-F7AC-468B-A879-EC7E7972040A}"/>
    <dgm:cxn modelId="{3E8D6FC8-0C68-420A-8FA3-E002B42D3D53}" type="presOf" srcId="{B2FC6C9C-18BB-4DB2-8AD4-97D89F2C7FC0}" destId="{2944EF50-6616-442F-8BB7-231A6C496B5E}" srcOrd="0" destOrd="0" presId="urn:microsoft.com/office/officeart/2005/8/layout/chevron2"/>
    <dgm:cxn modelId="{C69EDFDE-1D22-4BD4-AD03-2F7C9A47291C}" type="presOf" srcId="{5A7E8A77-98F7-4449-A8FB-66A2896CE58D}" destId="{31561BA6-0EA0-4656-9593-80D1BF308F1A}" srcOrd="0" destOrd="0" presId="urn:microsoft.com/office/officeart/2005/8/layout/chevron2"/>
    <dgm:cxn modelId="{9BE2FFED-CECF-4D0D-A43E-05BCB4906229}" type="presOf" srcId="{0E791DE6-F048-4034-86FE-0A56F33BF584}" destId="{1E32F0F8-9757-43DF-99A6-8113A9818C36}"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A79BB394-E30E-4B62-9143-7B93D3988DBA}" type="presParOf" srcId="{C462FC85-0769-4334-8797-133ADB982AE4}" destId="{0CDE14B9-EFC4-4DED-98F6-FE1E0E3ADB49}" srcOrd="0" destOrd="0" presId="urn:microsoft.com/office/officeart/2005/8/layout/chevron2"/>
    <dgm:cxn modelId="{6849F97B-AF30-43CC-9A66-82F0C6A581A9}" type="presParOf" srcId="{0CDE14B9-EFC4-4DED-98F6-FE1E0E3ADB49}" destId="{1E32F0F8-9757-43DF-99A6-8113A9818C36}" srcOrd="0" destOrd="0" presId="urn:microsoft.com/office/officeart/2005/8/layout/chevron2"/>
    <dgm:cxn modelId="{BC16DF8E-46B3-472C-969E-78F5498F6E15}" type="presParOf" srcId="{0CDE14B9-EFC4-4DED-98F6-FE1E0E3ADB49}" destId="{113BA198-FA42-4D57-B5F3-3F5243D5E969}" srcOrd="1" destOrd="0" presId="urn:microsoft.com/office/officeart/2005/8/layout/chevron2"/>
    <dgm:cxn modelId="{37018998-426B-4959-B4EE-80CE2050F289}" type="presParOf" srcId="{C462FC85-0769-4334-8797-133ADB982AE4}" destId="{ACDF224B-4343-46A8-BF3D-B9FA8EB571FE}" srcOrd="1" destOrd="0" presId="urn:microsoft.com/office/officeart/2005/8/layout/chevron2"/>
    <dgm:cxn modelId="{A778E335-9A23-4BB5-B561-2EAA6F1AAE48}" type="presParOf" srcId="{C462FC85-0769-4334-8797-133ADB982AE4}" destId="{4E26867B-2969-48C9-A08E-802B107A4D93}" srcOrd="2" destOrd="0" presId="urn:microsoft.com/office/officeart/2005/8/layout/chevron2"/>
    <dgm:cxn modelId="{9358C8A2-7616-43AF-992B-AB3669AD76B8}" type="presParOf" srcId="{4E26867B-2969-48C9-A08E-802B107A4D93}" destId="{207B2A49-707A-4A1F-A488-334A7C2133F4}" srcOrd="0" destOrd="0" presId="urn:microsoft.com/office/officeart/2005/8/layout/chevron2"/>
    <dgm:cxn modelId="{00FF5C74-B384-42B4-825C-7780D7BEF5EC}" type="presParOf" srcId="{4E26867B-2969-48C9-A08E-802B107A4D93}" destId="{2944EF50-6616-442F-8BB7-231A6C496B5E}" srcOrd="1" destOrd="0" presId="urn:microsoft.com/office/officeart/2005/8/layout/chevron2"/>
    <dgm:cxn modelId="{644331B7-EDEF-4DEC-8EFB-F2B6D393D17A}" type="presParOf" srcId="{C462FC85-0769-4334-8797-133ADB982AE4}" destId="{88A96DFB-9F8D-401F-93A7-FF5628109EEA}" srcOrd="3" destOrd="0" presId="urn:microsoft.com/office/officeart/2005/8/layout/chevron2"/>
    <dgm:cxn modelId="{77D01ACE-A40B-4778-98CA-8278583CBAB2}" type="presParOf" srcId="{C462FC85-0769-4334-8797-133ADB982AE4}" destId="{164EDF45-DCDF-4F6F-A15B-5BA5772209CA}" srcOrd="4" destOrd="0" presId="urn:microsoft.com/office/officeart/2005/8/layout/chevron2"/>
    <dgm:cxn modelId="{52785CBE-3042-42E7-8FE8-30DB923D640C}" type="presParOf" srcId="{164EDF45-DCDF-4F6F-A15B-5BA5772209CA}" destId="{F0CB3FBB-F207-4562-B11B-897E38FEC919}" srcOrd="0" destOrd="0" presId="urn:microsoft.com/office/officeart/2005/8/layout/chevron2"/>
    <dgm:cxn modelId="{BAB7ADD5-115E-471A-80E9-A47C41E4B6C3}" type="presParOf" srcId="{164EDF45-DCDF-4F6F-A15B-5BA5772209CA}" destId="{31561BA6-0EA0-4656-9593-80D1BF308F1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They meet the requirements of the first normal form.</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There are no partial dependencies in the tables.</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a:latin typeface="Calibri" pitchFamily="34" charset="0"/>
              <a:cs typeface="Calibri" pitchFamily="34" charset="0"/>
            </a:rPr>
            <a:t>The tables are related through foreign keys.</a:t>
          </a: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pt>
    <dgm:pt modelId="{46B940FC-8FA1-4568-B447-0EEB4A38217C}" type="pres">
      <dgm:prSet presAssocID="{D9B449A0-FF94-4713-9A9A-058D7F6B71B9}" presName="parentText" presStyleLbl="node1" presStyleIdx="0" presStyleCnt="3" custScaleX="128835"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pt>
    <dgm:pt modelId="{9CD06469-F34B-4432-ADB5-7C825FE94111}" type="pres">
      <dgm:prSet presAssocID="{E2855558-389B-4591-8564-2A29B4C32D65}" presName="parentText" presStyleLbl="node1" presStyleIdx="1" presStyleCnt="3" custScaleX="130612">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pt>
    <dgm:pt modelId="{EEBD306F-2B9A-4D2B-9193-3D815715E159}" type="pres">
      <dgm:prSet presAssocID="{AF1790DE-E36E-4506-8B4B-73498403BC3A}" presName="parentText" presStyleLbl="node1" presStyleIdx="2" presStyleCnt="3" custScaleX="130612">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04821D07-ED75-4F52-BC78-25CEF509A464}" type="presOf" srcId="{D9B449A0-FF94-4713-9A9A-058D7F6B71B9}" destId="{46B940FC-8FA1-4568-B447-0EEB4A38217C}" srcOrd="1" destOrd="0" presId="urn:microsoft.com/office/officeart/2005/8/layout/list1"/>
    <dgm:cxn modelId="{1E45D313-5392-4499-BD55-894A76D5F6DD}"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CF8E0726-F7F6-4E9B-9253-B21EF2B39D86}" type="presOf" srcId="{AF1790DE-E36E-4506-8B4B-73498403BC3A}" destId="{A1E54DF6-9C4C-426D-98EB-FFBF48F1924C}" srcOrd="0" destOrd="0" presId="urn:microsoft.com/office/officeart/2005/8/layout/list1"/>
    <dgm:cxn modelId="{DC5DF948-C49C-4CA9-89DE-F6EDA4E373CC}"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3E870AB0-960A-4085-AABF-6D93102FD695}" type="presOf" srcId="{E2855558-389B-4591-8564-2A29B4C32D65}" destId="{643F61F5-F617-478B-A953-7E4573D0220D}" srcOrd="0" destOrd="0" presId="urn:microsoft.com/office/officeart/2005/8/layout/list1"/>
    <dgm:cxn modelId="{BF6372BA-9DDE-41F5-A785-6158A7BBDBF3}" type="presOf" srcId="{AF1790DE-E36E-4506-8B4B-73498403BC3A}" destId="{EEBD306F-2B9A-4D2B-9193-3D815715E159}" srcOrd="1" destOrd="0" presId="urn:microsoft.com/office/officeart/2005/8/layout/list1"/>
    <dgm:cxn modelId="{89987FE9-A539-440B-9937-19442CCF98EA}" type="presOf" srcId="{E2855558-389B-4591-8564-2A29B4C32D65}" destId="{9CD06469-F34B-4432-ADB5-7C825FE94111}"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7E6B3109-619B-40BC-AB0D-177D759680D6}" type="presParOf" srcId="{377BF09A-222E-4937-A795-7A4258D0F5D6}" destId="{ED0E1027-549B-49E6-9D59-3B13C1AC4FD2}" srcOrd="0" destOrd="0" presId="urn:microsoft.com/office/officeart/2005/8/layout/list1"/>
    <dgm:cxn modelId="{0DC4579C-4EA0-4ACC-BC10-6058A9926617}" type="presParOf" srcId="{ED0E1027-549B-49E6-9D59-3B13C1AC4FD2}" destId="{F795D8E3-ADA7-4953-8642-733E088841CD}" srcOrd="0" destOrd="0" presId="urn:microsoft.com/office/officeart/2005/8/layout/list1"/>
    <dgm:cxn modelId="{7F342F5C-55C2-4182-8D15-239AD1F0BE43}" type="presParOf" srcId="{ED0E1027-549B-49E6-9D59-3B13C1AC4FD2}" destId="{46B940FC-8FA1-4568-B447-0EEB4A38217C}" srcOrd="1" destOrd="0" presId="urn:microsoft.com/office/officeart/2005/8/layout/list1"/>
    <dgm:cxn modelId="{EDFD219D-9D31-4E09-BD10-7147B0581B87}" type="presParOf" srcId="{377BF09A-222E-4937-A795-7A4258D0F5D6}" destId="{E375144E-1A36-4173-80BF-99CA453AF7E6}" srcOrd="1" destOrd="0" presId="urn:microsoft.com/office/officeart/2005/8/layout/list1"/>
    <dgm:cxn modelId="{37CCC7AE-3470-43D0-AA08-258BF26F9264}" type="presParOf" srcId="{377BF09A-222E-4937-A795-7A4258D0F5D6}" destId="{FE437422-C560-4C42-8C7A-0DA04E55B9BB}" srcOrd="2" destOrd="0" presId="urn:microsoft.com/office/officeart/2005/8/layout/list1"/>
    <dgm:cxn modelId="{126ED0CA-381D-4088-A8A0-79A6FD97E5AA}" type="presParOf" srcId="{377BF09A-222E-4937-A795-7A4258D0F5D6}" destId="{0B9E0790-3332-4252-B645-DA100988A8BD}" srcOrd="3" destOrd="0" presId="urn:microsoft.com/office/officeart/2005/8/layout/list1"/>
    <dgm:cxn modelId="{FE5621CB-85AC-417B-89F7-19864B2CB6AD}" type="presParOf" srcId="{377BF09A-222E-4937-A795-7A4258D0F5D6}" destId="{BFEA5445-50DE-4684-987E-9F1F651A7CB1}" srcOrd="4" destOrd="0" presId="urn:microsoft.com/office/officeart/2005/8/layout/list1"/>
    <dgm:cxn modelId="{C6A3F639-3996-47B2-A5E4-C54E7260FD59}" type="presParOf" srcId="{BFEA5445-50DE-4684-987E-9F1F651A7CB1}" destId="{643F61F5-F617-478B-A953-7E4573D0220D}" srcOrd="0" destOrd="0" presId="urn:microsoft.com/office/officeart/2005/8/layout/list1"/>
    <dgm:cxn modelId="{72AE1694-7B28-4DC1-A99A-02E59E565127}" type="presParOf" srcId="{BFEA5445-50DE-4684-987E-9F1F651A7CB1}" destId="{9CD06469-F34B-4432-ADB5-7C825FE94111}" srcOrd="1" destOrd="0" presId="urn:microsoft.com/office/officeart/2005/8/layout/list1"/>
    <dgm:cxn modelId="{E945A741-1AA0-482E-BD25-2C54E442CD18}" type="presParOf" srcId="{377BF09A-222E-4937-A795-7A4258D0F5D6}" destId="{F1C435CB-0864-441B-8524-6DD2EE189DE5}" srcOrd="5" destOrd="0" presId="urn:microsoft.com/office/officeart/2005/8/layout/list1"/>
    <dgm:cxn modelId="{D2723C30-2F92-459D-B2D0-67BEAD2715BC}" type="presParOf" srcId="{377BF09A-222E-4937-A795-7A4258D0F5D6}" destId="{C6EBB0DE-782D-4729-AC1B-AFD6DD05183B}" srcOrd="6" destOrd="0" presId="urn:microsoft.com/office/officeart/2005/8/layout/list1"/>
    <dgm:cxn modelId="{7ADBCB46-32E7-4F00-981E-2186194BBCDC}" type="presParOf" srcId="{377BF09A-222E-4937-A795-7A4258D0F5D6}" destId="{FFB6C9BD-743C-4271-96CE-B4DCBC77FDF8}" srcOrd="7" destOrd="0" presId="urn:microsoft.com/office/officeart/2005/8/layout/list1"/>
    <dgm:cxn modelId="{785FD7B3-4542-4760-BCBF-A05D7F032557}" type="presParOf" srcId="{377BF09A-222E-4937-A795-7A4258D0F5D6}" destId="{6FECFA36-77DF-4D44-A0EE-86BBB75610EB}" srcOrd="8" destOrd="0" presId="urn:microsoft.com/office/officeart/2005/8/layout/list1"/>
    <dgm:cxn modelId="{34D3F8BB-71A6-400C-9119-9BC5F009DCFB}" type="presParOf" srcId="{6FECFA36-77DF-4D44-A0EE-86BBB75610EB}" destId="{A1E54DF6-9C4C-426D-98EB-FFBF48F1924C}" srcOrd="0" destOrd="0" presId="urn:microsoft.com/office/officeart/2005/8/layout/list1"/>
    <dgm:cxn modelId="{00598774-0879-480F-8A4F-24BB84BF0BA1}" type="presParOf" srcId="{6FECFA36-77DF-4D44-A0EE-86BBB75610EB}" destId="{EEBD306F-2B9A-4D2B-9193-3D815715E159}" srcOrd="1" destOrd="0" presId="urn:microsoft.com/office/officeart/2005/8/layout/list1"/>
    <dgm:cxn modelId="{8ECD8B76-8A55-4CDD-80F2-1EF0940A4DBE}" type="presParOf" srcId="{377BF09A-222E-4937-A795-7A4258D0F5D6}" destId="{D60276C3-8AA5-49E7-A53A-2AD0071F10C7}" srcOrd="9" destOrd="0" presId="urn:microsoft.com/office/officeart/2005/8/layout/list1"/>
    <dgm:cxn modelId="{23CACBE1-8E9C-41E9-A1C7-F2D8B8B76D9C}"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The tables should meet the requirements of the second normal form</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The tables should not have transitive dependencies in them</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pt>
    <dgm:pt modelId="{46B940FC-8FA1-4568-B447-0EEB4A38217C}" type="pres">
      <dgm:prSet presAssocID="{D9B449A0-FF94-4713-9A9A-058D7F6B71B9}" presName="parentText" presStyleLbl="node1" presStyleIdx="0" presStyleCnt="2" custScaleX="128835"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pt>
    <dgm:pt modelId="{9CD06469-F34B-4432-ADB5-7C825FE94111}" type="pres">
      <dgm:prSet presAssocID="{E2855558-389B-4591-8564-2A29B4C32D65}" presName="parentText" presStyleLbl="node1" presStyleIdx="1" presStyleCnt="2" custScaleX="130612">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pt>
  </dgm:ptLst>
  <dgm:cxnLst>
    <dgm:cxn modelId="{382CB237-C8FE-4139-A703-7F4216CBB446}" type="presOf" srcId="{91346CAC-A78E-4DA3-B22E-CEA49EBE4226}" destId="{377BF09A-222E-4937-A795-7A4258D0F5D6}" srcOrd="0" destOrd="0" presId="urn:microsoft.com/office/officeart/2005/8/layout/list1"/>
    <dgm:cxn modelId="{949F636F-D8B4-4BD1-8DE2-547903EF7CEE}" type="presOf" srcId="{D9B449A0-FF94-4713-9A9A-058D7F6B71B9}" destId="{F795D8E3-ADA7-4953-8642-733E088841C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F4867C1-C069-46E8-96EA-E9FB9C59735A}" type="presOf" srcId="{E2855558-389B-4591-8564-2A29B4C32D65}" destId="{643F61F5-F617-478B-A953-7E4573D0220D}" srcOrd="0" destOrd="0" presId="urn:microsoft.com/office/officeart/2005/8/layout/list1"/>
    <dgm:cxn modelId="{30DCD3CD-5267-488E-AE02-4CBD3A30E453}" type="presOf" srcId="{D9B449A0-FF94-4713-9A9A-058D7F6B71B9}" destId="{46B940FC-8FA1-4568-B447-0EEB4A38217C}" srcOrd="1" destOrd="0" presId="urn:microsoft.com/office/officeart/2005/8/layout/list1"/>
    <dgm:cxn modelId="{91B206DC-C08E-4AEE-8D05-EB83CBCE74B6}" type="presOf" srcId="{E2855558-389B-4591-8564-2A29B4C32D65}" destId="{9CD06469-F34B-4432-ADB5-7C825FE94111}"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E335A08C-C51E-489C-8D3C-006EA352A025}" type="presParOf" srcId="{377BF09A-222E-4937-A795-7A4258D0F5D6}" destId="{ED0E1027-549B-49E6-9D59-3B13C1AC4FD2}" srcOrd="0" destOrd="0" presId="urn:microsoft.com/office/officeart/2005/8/layout/list1"/>
    <dgm:cxn modelId="{22BA1408-CC21-43B8-AAB8-FCC315C3FC46}" type="presParOf" srcId="{ED0E1027-549B-49E6-9D59-3B13C1AC4FD2}" destId="{F795D8E3-ADA7-4953-8642-733E088841CD}" srcOrd="0" destOrd="0" presId="urn:microsoft.com/office/officeart/2005/8/layout/list1"/>
    <dgm:cxn modelId="{FEFE59AC-CE37-467D-95F4-F51249612A77}" type="presParOf" srcId="{ED0E1027-549B-49E6-9D59-3B13C1AC4FD2}" destId="{46B940FC-8FA1-4568-B447-0EEB4A38217C}" srcOrd="1" destOrd="0" presId="urn:microsoft.com/office/officeart/2005/8/layout/list1"/>
    <dgm:cxn modelId="{ECE3319B-0D9C-4F21-80A1-B910A4CDD06F}" type="presParOf" srcId="{377BF09A-222E-4937-A795-7A4258D0F5D6}" destId="{E375144E-1A36-4173-80BF-99CA453AF7E6}" srcOrd="1" destOrd="0" presId="urn:microsoft.com/office/officeart/2005/8/layout/list1"/>
    <dgm:cxn modelId="{D3744374-D0EC-4F73-8122-C6957D049C97}" type="presParOf" srcId="{377BF09A-222E-4937-A795-7A4258D0F5D6}" destId="{FE437422-C560-4C42-8C7A-0DA04E55B9BB}" srcOrd="2" destOrd="0" presId="urn:microsoft.com/office/officeart/2005/8/layout/list1"/>
    <dgm:cxn modelId="{136EC667-34F9-45D9-B8DD-A12B37A3521C}" type="presParOf" srcId="{377BF09A-222E-4937-A795-7A4258D0F5D6}" destId="{0B9E0790-3332-4252-B645-DA100988A8BD}" srcOrd="3" destOrd="0" presId="urn:microsoft.com/office/officeart/2005/8/layout/list1"/>
    <dgm:cxn modelId="{8C8C0701-E92D-4DE0-AFC7-F161A4855E55}" type="presParOf" srcId="{377BF09A-222E-4937-A795-7A4258D0F5D6}" destId="{BFEA5445-50DE-4684-987E-9F1F651A7CB1}" srcOrd="4" destOrd="0" presId="urn:microsoft.com/office/officeart/2005/8/layout/list1"/>
    <dgm:cxn modelId="{0CA49104-D444-4AB9-9E59-4612B2AC6780}" type="presParOf" srcId="{BFEA5445-50DE-4684-987E-9F1F651A7CB1}" destId="{643F61F5-F617-478B-A953-7E4573D0220D}" srcOrd="0" destOrd="0" presId="urn:microsoft.com/office/officeart/2005/8/layout/list1"/>
    <dgm:cxn modelId="{66DFAE4F-6D4C-4AA7-9E2F-370F3538F8E6}" type="presParOf" srcId="{BFEA5445-50DE-4684-987E-9F1F651A7CB1}" destId="{9CD06469-F34B-4432-ADB5-7C825FE94111}" srcOrd="1" destOrd="0" presId="urn:microsoft.com/office/officeart/2005/8/layout/list1"/>
    <dgm:cxn modelId="{63BF85B0-F765-4D26-A2A0-4C5A3E5FDC8C}" type="presParOf" srcId="{377BF09A-222E-4937-A795-7A4258D0F5D6}" destId="{F1C435CB-0864-441B-8524-6DD2EE189DE5}" srcOrd="5" destOrd="0" presId="urn:microsoft.com/office/officeart/2005/8/layout/list1"/>
    <dgm:cxn modelId="{6FB078AE-359D-4985-8F18-4675DA164D3F}"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2" csCatId="colorful" phldr="1"/>
      <dgm:spPr/>
      <dgm:t>
        <a:bodyPr/>
        <a:lstStyle/>
        <a:p>
          <a:endParaRPr lang="en-US"/>
        </a:p>
      </dgm:t>
    </dgm:pt>
    <dgm:pt modelId="{D9B449A0-FF94-4713-9A9A-058D7F6B71B9}">
      <dgm:prSet phldrT="[Text]" custT="1"/>
      <dgm:spPr/>
      <dgm:t>
        <a:bodyPr/>
        <a:lstStyle/>
        <a:p>
          <a:pPr marL="0" indent="0"/>
          <a:r>
            <a:rPr lang="en-US" sz="1600" b="1" dirty="0">
              <a:latin typeface="Calibri" pitchFamily="34" charset="0"/>
              <a:cs typeface="Calibri" pitchFamily="34" charset="0"/>
            </a:rPr>
            <a:t>Complex join queries may have to be written often to combine the data in multiple tables.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a:latin typeface="Calibri" pitchFamily="34" charset="0"/>
              <a:cs typeface="Calibri" pitchFamily="34" charset="0"/>
            </a:rPr>
            <a:t>Joins may practically involve more than three tables depending on the need for information.</a:t>
          </a: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pt>
    <dgm:pt modelId="{46B940FC-8FA1-4568-B447-0EEB4A38217C}" type="pres">
      <dgm:prSet presAssocID="{D9B449A0-FF94-4713-9A9A-058D7F6B71B9}" presName="parentText" presStyleLbl="node1" presStyleIdx="0" presStyleCnt="2" custScaleX="128835"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pt>
    <dgm:pt modelId="{9CD06469-F34B-4432-ADB5-7C825FE94111}" type="pres">
      <dgm:prSet presAssocID="{E2855558-389B-4591-8564-2A29B4C32D65}" presName="parentText" presStyleLbl="node1" presStyleIdx="1" presStyleCnt="2" custScaleX="130612">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pt>
  </dgm:ptLst>
  <dgm:cxnLst>
    <dgm:cxn modelId="{9E931219-46A0-4758-978E-94B29F2DFEA6}" type="presOf" srcId="{E2855558-389B-4591-8564-2A29B4C32D65}" destId="{643F61F5-F617-478B-A953-7E4573D0220D}" srcOrd="0" destOrd="0" presId="urn:microsoft.com/office/officeart/2005/8/layout/list1"/>
    <dgm:cxn modelId="{6C5B071E-4294-4E9D-A14F-4D2BE86666E8}" type="presOf" srcId="{E2855558-389B-4591-8564-2A29B4C32D65}" destId="{9CD06469-F34B-4432-ADB5-7C825FE94111}" srcOrd="1" destOrd="0" presId="urn:microsoft.com/office/officeart/2005/8/layout/list1"/>
    <dgm:cxn modelId="{4B2CD56F-356C-44B3-A293-EF64E0903492}"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788721B7-05DC-40C3-BA94-0A0A28499049}" type="presOf" srcId="{D9B449A0-FF94-4713-9A9A-058D7F6B71B9}" destId="{46B940FC-8FA1-4568-B447-0EEB4A38217C}" srcOrd="1" destOrd="0" presId="urn:microsoft.com/office/officeart/2005/8/layout/list1"/>
    <dgm:cxn modelId="{B4D8A9BB-94C5-4A52-9D56-23278C4C02B0}"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B3F4ED42-8818-471F-9094-A70A86736A11}" type="presParOf" srcId="{377BF09A-222E-4937-A795-7A4258D0F5D6}" destId="{ED0E1027-549B-49E6-9D59-3B13C1AC4FD2}" srcOrd="0" destOrd="0" presId="urn:microsoft.com/office/officeart/2005/8/layout/list1"/>
    <dgm:cxn modelId="{7CB3FF87-EBB0-4F3B-B3A1-E5B48E4369DA}" type="presParOf" srcId="{ED0E1027-549B-49E6-9D59-3B13C1AC4FD2}" destId="{F795D8E3-ADA7-4953-8642-733E088841CD}" srcOrd="0" destOrd="0" presId="urn:microsoft.com/office/officeart/2005/8/layout/list1"/>
    <dgm:cxn modelId="{4440432B-3C18-40A8-86D9-172D0C6B7E85}" type="presParOf" srcId="{ED0E1027-549B-49E6-9D59-3B13C1AC4FD2}" destId="{46B940FC-8FA1-4568-B447-0EEB4A38217C}" srcOrd="1" destOrd="0" presId="urn:microsoft.com/office/officeart/2005/8/layout/list1"/>
    <dgm:cxn modelId="{F85125EF-A768-433F-B183-76456661F12A}" type="presParOf" srcId="{377BF09A-222E-4937-A795-7A4258D0F5D6}" destId="{E375144E-1A36-4173-80BF-99CA453AF7E6}" srcOrd="1" destOrd="0" presId="urn:microsoft.com/office/officeart/2005/8/layout/list1"/>
    <dgm:cxn modelId="{0221EF2C-121A-4911-A993-F5372E148A0D}" type="presParOf" srcId="{377BF09A-222E-4937-A795-7A4258D0F5D6}" destId="{FE437422-C560-4C42-8C7A-0DA04E55B9BB}" srcOrd="2" destOrd="0" presId="urn:microsoft.com/office/officeart/2005/8/layout/list1"/>
    <dgm:cxn modelId="{70D3306B-C0F5-44A3-B2D7-75FDB2BA21D5}" type="presParOf" srcId="{377BF09A-222E-4937-A795-7A4258D0F5D6}" destId="{0B9E0790-3332-4252-B645-DA100988A8BD}" srcOrd="3" destOrd="0" presId="urn:microsoft.com/office/officeart/2005/8/layout/list1"/>
    <dgm:cxn modelId="{1338BA7E-CAFE-4313-9AC1-CD5E1A4F3F65}" type="presParOf" srcId="{377BF09A-222E-4937-A795-7A4258D0F5D6}" destId="{BFEA5445-50DE-4684-987E-9F1F651A7CB1}" srcOrd="4" destOrd="0" presId="urn:microsoft.com/office/officeart/2005/8/layout/list1"/>
    <dgm:cxn modelId="{8BC06501-E60C-42C8-9579-36D2B6B34B36}" type="presParOf" srcId="{BFEA5445-50DE-4684-987E-9F1F651A7CB1}" destId="{643F61F5-F617-478B-A953-7E4573D0220D}" srcOrd="0" destOrd="0" presId="urn:microsoft.com/office/officeart/2005/8/layout/list1"/>
    <dgm:cxn modelId="{CD176618-7BB7-4BC6-9835-C7E4746844C9}" type="presParOf" srcId="{BFEA5445-50DE-4684-987E-9F1F651A7CB1}" destId="{9CD06469-F34B-4432-ADB5-7C825FE94111}" srcOrd="1" destOrd="0" presId="urn:microsoft.com/office/officeart/2005/8/layout/list1"/>
    <dgm:cxn modelId="{C1952872-FB48-47E2-8F0F-5DA0902D3892}" type="presParOf" srcId="{377BF09A-222E-4937-A795-7A4258D0F5D6}" destId="{F1C435CB-0864-441B-8524-6DD2EE189DE5}" srcOrd="5" destOrd="0" presId="urn:microsoft.com/office/officeart/2005/8/layout/list1"/>
    <dgm:cxn modelId="{0FCD2F17-0369-43F0-9B9E-52ADFF2F2499}"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91789"/>
          <a:ext cx="7315200" cy="8883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 data modeler identifies the highest level of relationships in the data.</a:t>
          </a:r>
        </a:p>
      </dsp:txBody>
      <dsp:txXfrm>
        <a:off x="0" y="191789"/>
        <a:ext cx="7315200" cy="888300"/>
      </dsp:txXfrm>
    </dsp:sp>
    <dsp:sp modelId="{D8815EEF-E9C4-475D-A970-0FBE57B256A3}">
      <dsp:nvSpPr>
        <dsp:cNvPr id="0" name=""/>
        <dsp:cNvSpPr/>
      </dsp:nvSpPr>
      <dsp:spPr>
        <a:xfrm>
          <a:off x="365760" y="14669"/>
          <a:ext cx="5120640" cy="3542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Conceptual Data Modeling</a:t>
          </a:r>
        </a:p>
      </dsp:txBody>
      <dsp:txXfrm>
        <a:off x="383053" y="31962"/>
        <a:ext cx="5086054" cy="319654"/>
      </dsp:txXfrm>
    </dsp:sp>
    <dsp:sp modelId="{8DC4B880-6737-41E9-958C-8E33EF46D5F8}">
      <dsp:nvSpPr>
        <dsp:cNvPr id="0" name=""/>
        <dsp:cNvSpPr/>
      </dsp:nvSpPr>
      <dsp:spPr>
        <a:xfrm>
          <a:off x="0" y="1322009"/>
          <a:ext cx="7315200" cy="11907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 data modeler describes the data and its relationships in detail. </a:t>
          </a:r>
        </a:p>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 data modeler creates a logical model of the database.</a:t>
          </a:r>
        </a:p>
      </dsp:txBody>
      <dsp:txXfrm>
        <a:off x="0" y="1322009"/>
        <a:ext cx="7315200" cy="1190700"/>
      </dsp:txXfrm>
    </dsp:sp>
    <dsp:sp modelId="{5395A427-A60F-4F4F-969D-04AC2D0CFDEB}">
      <dsp:nvSpPr>
        <dsp:cNvPr id="0" name=""/>
        <dsp:cNvSpPr/>
      </dsp:nvSpPr>
      <dsp:spPr>
        <a:xfrm>
          <a:off x="365760" y="1144889"/>
          <a:ext cx="5120640" cy="35424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Logical Data Modeling</a:t>
          </a:r>
        </a:p>
      </dsp:txBody>
      <dsp:txXfrm>
        <a:off x="383053" y="1162182"/>
        <a:ext cx="5086054" cy="319654"/>
      </dsp:txXfrm>
    </dsp:sp>
    <dsp:sp modelId="{97F985D8-35BA-410A-8120-F008FF720B1B}">
      <dsp:nvSpPr>
        <dsp:cNvPr id="0" name=""/>
        <dsp:cNvSpPr/>
      </dsp:nvSpPr>
      <dsp:spPr>
        <a:xfrm>
          <a:off x="0" y="2754630"/>
          <a:ext cx="7315200" cy="88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Calibri" pitchFamily="34" charset="0"/>
              <a:cs typeface="Calibri" pitchFamily="34" charset="0"/>
            </a:rPr>
            <a:t>The data modeler specifies how the logical model is to be realized physically.</a:t>
          </a:r>
        </a:p>
      </dsp:txBody>
      <dsp:txXfrm>
        <a:off x="0" y="2754630"/>
        <a:ext cx="7315200" cy="888300"/>
      </dsp:txXfrm>
    </dsp:sp>
    <dsp:sp modelId="{0900D408-9ABA-4692-8B4E-25FD2FEDE3F7}">
      <dsp:nvSpPr>
        <dsp:cNvPr id="0" name=""/>
        <dsp:cNvSpPr/>
      </dsp:nvSpPr>
      <dsp:spPr>
        <a:xfrm>
          <a:off x="365760" y="2577510"/>
          <a:ext cx="5120640" cy="35424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Physical Data Modeling</a:t>
          </a:r>
        </a:p>
      </dsp:txBody>
      <dsp:txXfrm>
        <a:off x="383053" y="2594803"/>
        <a:ext cx="5086054"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437937" y="-2878913"/>
          <a:ext cx="808181"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An entity is a real world object that exists physically and is distinguishable from other objects.</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For example, employee, department, vehicle, and account.</a:t>
          </a:r>
        </a:p>
      </dsp:txBody>
      <dsp:txXfrm rot="-5400000">
        <a:off x="1455691" y="142785"/>
        <a:ext cx="6733221" cy="729277"/>
      </dsp:txXfrm>
    </dsp:sp>
    <dsp:sp modelId="{51B31CAA-C45A-4E53-9F07-3D8308984796}">
      <dsp:nvSpPr>
        <dsp:cNvPr id="0" name=""/>
        <dsp:cNvSpPr/>
      </dsp:nvSpPr>
      <dsp:spPr>
        <a:xfrm>
          <a:off x="168" y="2310"/>
          <a:ext cx="1455522" cy="101022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Entity</a:t>
          </a:r>
        </a:p>
      </dsp:txBody>
      <dsp:txXfrm>
        <a:off x="49483" y="51625"/>
        <a:ext cx="1356892" cy="911596"/>
      </dsp:txXfrm>
    </dsp:sp>
    <dsp:sp modelId="{63A1AEEA-A1AF-4A34-88D1-312C252C46C7}">
      <dsp:nvSpPr>
        <dsp:cNvPr id="0" name=""/>
        <dsp:cNvSpPr/>
      </dsp:nvSpPr>
      <dsp:spPr>
        <a:xfrm rot="5400000">
          <a:off x="4437937" y="-1818174"/>
          <a:ext cx="808181" cy="6772673"/>
        </a:xfrm>
        <a:prstGeom prst="round2SameRect">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 relationship is an association or bond that exists between one or more entities.</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For example, belongs to, owns, works for, saves in, and so on.</a:t>
          </a:r>
        </a:p>
      </dsp:txBody>
      <dsp:txXfrm rot="-5400000">
        <a:off x="1455691" y="1203524"/>
        <a:ext cx="6733221" cy="729277"/>
      </dsp:txXfrm>
    </dsp:sp>
    <dsp:sp modelId="{E71AAEC2-1F52-4FF3-B444-CE661BFB3F1D}">
      <dsp:nvSpPr>
        <dsp:cNvPr id="0" name=""/>
        <dsp:cNvSpPr/>
      </dsp:nvSpPr>
      <dsp:spPr>
        <a:xfrm>
          <a:off x="168" y="1063048"/>
          <a:ext cx="1455522" cy="1010226"/>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Relationship</a:t>
          </a:r>
        </a:p>
      </dsp:txBody>
      <dsp:txXfrm>
        <a:off x="49483" y="1112363"/>
        <a:ext cx="1356892" cy="911596"/>
      </dsp:txXfrm>
    </dsp:sp>
    <dsp:sp modelId="{B8DA601C-F577-40DB-9704-A0F2BC05290E}">
      <dsp:nvSpPr>
        <dsp:cNvPr id="0" name=""/>
        <dsp:cNvSpPr/>
      </dsp:nvSpPr>
      <dsp:spPr>
        <a:xfrm rot="5400000">
          <a:off x="4437937" y="-757436"/>
          <a:ext cx="808181" cy="6772673"/>
        </a:xfrm>
        <a:prstGeom prst="round2Same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Attributes are features that an entity has. Attributes help distinguish every entity from another.</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For example, the attributes of a student would be roll_number, name, and so on.</a:t>
          </a:r>
        </a:p>
      </dsp:txBody>
      <dsp:txXfrm rot="-5400000">
        <a:off x="1455691" y="2264262"/>
        <a:ext cx="6733221" cy="729277"/>
      </dsp:txXfrm>
    </dsp:sp>
    <dsp:sp modelId="{7D17A0AD-1416-4AC5-BF5A-DCA4A5EBEDDA}">
      <dsp:nvSpPr>
        <dsp:cNvPr id="0" name=""/>
        <dsp:cNvSpPr/>
      </dsp:nvSpPr>
      <dsp:spPr>
        <a:xfrm>
          <a:off x="10" y="2133595"/>
          <a:ext cx="1455522" cy="1010226"/>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Attributes</a:t>
          </a:r>
        </a:p>
      </dsp:txBody>
      <dsp:txXfrm>
        <a:off x="49325" y="2182910"/>
        <a:ext cx="1356892" cy="911596"/>
      </dsp:txXfrm>
    </dsp:sp>
    <dsp:sp modelId="{4ADC6982-56F7-4F86-BEFF-E9C83B50AEB4}">
      <dsp:nvSpPr>
        <dsp:cNvPr id="0" name=""/>
        <dsp:cNvSpPr/>
      </dsp:nvSpPr>
      <dsp:spPr>
        <a:xfrm rot="5400000">
          <a:off x="4422139" y="286436"/>
          <a:ext cx="808181" cy="6806403"/>
        </a:xfrm>
        <a:prstGeom prst="round2SameRect">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An entity set is the collection of similar entities.</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For example, the employees of an organization collectively form an entity set called employee entity set.</a:t>
          </a:r>
        </a:p>
      </dsp:txBody>
      <dsp:txXfrm rot="-5400000">
        <a:off x="1423028" y="3324999"/>
        <a:ext cx="6766951" cy="729277"/>
      </dsp:txXfrm>
    </dsp:sp>
    <dsp:sp modelId="{7641A8C1-98C2-4A7D-8333-B65BCEA6926B}">
      <dsp:nvSpPr>
        <dsp:cNvPr id="0" name=""/>
        <dsp:cNvSpPr/>
      </dsp:nvSpPr>
      <dsp:spPr>
        <a:xfrm>
          <a:off x="168" y="3184524"/>
          <a:ext cx="1422859" cy="1010226"/>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Entity Set</a:t>
          </a:r>
        </a:p>
      </dsp:txBody>
      <dsp:txXfrm>
        <a:off x="49483" y="3233839"/>
        <a:ext cx="1324229" cy="911596"/>
      </dsp:txXfrm>
    </dsp:sp>
    <dsp:sp modelId="{1007281C-E506-42FB-8B88-3C6ED7D562BD}">
      <dsp:nvSpPr>
        <dsp:cNvPr id="0" name=""/>
        <dsp:cNvSpPr/>
      </dsp:nvSpPr>
      <dsp:spPr>
        <a:xfrm rot="5400000">
          <a:off x="4430022" y="1355066"/>
          <a:ext cx="808181" cy="6790618"/>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 collection of similar relationships between two or more entity sets is called a relationship set.</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For example, the set of all 'work in' relations that exists between the employees and the department is called the 'work in' relationship set.</a:t>
          </a:r>
        </a:p>
      </dsp:txBody>
      <dsp:txXfrm rot="-5400000">
        <a:off x="1438804" y="4385736"/>
        <a:ext cx="6751166" cy="729277"/>
      </dsp:txXfrm>
    </dsp:sp>
    <dsp:sp modelId="{4A3138B8-5E2B-4526-A8EB-F58514B27FE4}">
      <dsp:nvSpPr>
        <dsp:cNvPr id="0" name=""/>
        <dsp:cNvSpPr/>
      </dsp:nvSpPr>
      <dsp:spPr>
        <a:xfrm>
          <a:off x="168" y="4245262"/>
          <a:ext cx="1438636" cy="1010226"/>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Relationship Set</a:t>
          </a:r>
        </a:p>
      </dsp:txBody>
      <dsp:txXfrm>
        <a:off x="49483" y="4294577"/>
        <a:ext cx="1340006" cy="911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2724" y="125947"/>
          <a:ext cx="818164" cy="572714"/>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1</a:t>
          </a:r>
        </a:p>
      </dsp:txBody>
      <dsp:txXfrm rot="-5400000">
        <a:off x="1" y="289579"/>
        <a:ext cx="572714" cy="245450"/>
      </dsp:txXfrm>
    </dsp:sp>
    <dsp:sp modelId="{113BA198-FA42-4D57-B5F3-3F5243D5E969}">
      <dsp:nvSpPr>
        <dsp:cNvPr id="0" name=""/>
        <dsp:cNvSpPr/>
      </dsp:nvSpPr>
      <dsp:spPr>
        <a:xfrm rot="5400000">
          <a:off x="3487414" y="-2911476"/>
          <a:ext cx="532086" cy="6361485"/>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Gather all the data that needs to be modeled.</a:t>
          </a:r>
        </a:p>
      </dsp:txBody>
      <dsp:txXfrm rot="-5400000">
        <a:off x="572715" y="29197"/>
        <a:ext cx="6335511" cy="480138"/>
      </dsp:txXfrm>
    </dsp:sp>
    <dsp:sp modelId="{207B2A49-707A-4A1F-A488-334A7C2133F4}">
      <dsp:nvSpPr>
        <dsp:cNvPr id="0" name=""/>
        <dsp:cNvSpPr/>
      </dsp:nvSpPr>
      <dsp:spPr>
        <a:xfrm rot="5400000">
          <a:off x="-122724" y="844945"/>
          <a:ext cx="818164" cy="572714"/>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2</a:t>
          </a:r>
        </a:p>
      </dsp:txBody>
      <dsp:txXfrm rot="-5400000">
        <a:off x="1" y="1008577"/>
        <a:ext cx="572714" cy="245450"/>
      </dsp:txXfrm>
    </dsp:sp>
    <dsp:sp modelId="{2944EF50-6616-442F-8BB7-231A6C496B5E}">
      <dsp:nvSpPr>
        <dsp:cNvPr id="0" name=""/>
        <dsp:cNvSpPr/>
      </dsp:nvSpPr>
      <dsp:spPr>
        <a:xfrm rot="5400000">
          <a:off x="3487554" y="-2192618"/>
          <a:ext cx="531806" cy="6361485"/>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Identify data that can be modeled as real world entities.</a:t>
          </a:r>
        </a:p>
      </dsp:txBody>
      <dsp:txXfrm rot="-5400000">
        <a:off x="572715" y="748182"/>
        <a:ext cx="6335524" cy="479884"/>
      </dsp:txXfrm>
    </dsp:sp>
    <dsp:sp modelId="{F0CB3FBB-F207-4562-B11B-897E38FEC919}">
      <dsp:nvSpPr>
        <dsp:cNvPr id="0" name=""/>
        <dsp:cNvSpPr/>
      </dsp:nvSpPr>
      <dsp:spPr>
        <a:xfrm rot="5400000">
          <a:off x="-122724" y="1563943"/>
          <a:ext cx="818164" cy="572714"/>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3</a:t>
          </a:r>
        </a:p>
      </dsp:txBody>
      <dsp:txXfrm rot="-5400000">
        <a:off x="1" y="1727575"/>
        <a:ext cx="572714" cy="245450"/>
      </dsp:txXfrm>
    </dsp:sp>
    <dsp:sp modelId="{31561BA6-0EA0-4656-9593-80D1BF308F1A}">
      <dsp:nvSpPr>
        <dsp:cNvPr id="0" name=""/>
        <dsp:cNvSpPr/>
      </dsp:nvSpPr>
      <dsp:spPr>
        <a:xfrm rot="5400000">
          <a:off x="3487554" y="-1473620"/>
          <a:ext cx="531806" cy="6361485"/>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Identify the attributes for each entity.</a:t>
          </a:r>
        </a:p>
      </dsp:txBody>
      <dsp:txXfrm rot="-5400000">
        <a:off x="572715" y="1467180"/>
        <a:ext cx="6335524" cy="479884"/>
      </dsp:txXfrm>
    </dsp:sp>
    <dsp:sp modelId="{5319C084-F562-4AFA-B3DF-FBEFDF194647}">
      <dsp:nvSpPr>
        <dsp:cNvPr id="0" name=""/>
        <dsp:cNvSpPr/>
      </dsp:nvSpPr>
      <dsp:spPr>
        <a:xfrm rot="5400000">
          <a:off x="-122724" y="2282941"/>
          <a:ext cx="818164" cy="572714"/>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4</a:t>
          </a:r>
        </a:p>
      </dsp:txBody>
      <dsp:txXfrm rot="-5400000">
        <a:off x="1" y="2446573"/>
        <a:ext cx="572714" cy="245450"/>
      </dsp:txXfrm>
    </dsp:sp>
    <dsp:sp modelId="{C97AEFA7-1B64-4952-996E-DFECDEB1822F}">
      <dsp:nvSpPr>
        <dsp:cNvPr id="0" name=""/>
        <dsp:cNvSpPr/>
      </dsp:nvSpPr>
      <dsp:spPr>
        <a:xfrm rot="5400000">
          <a:off x="3487554" y="-754622"/>
          <a:ext cx="531806" cy="6361485"/>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Sort entity sets as weak or strong entity sets.</a:t>
          </a:r>
        </a:p>
      </dsp:txBody>
      <dsp:txXfrm rot="-5400000">
        <a:off x="572715" y="2186178"/>
        <a:ext cx="6335524" cy="479884"/>
      </dsp:txXfrm>
    </dsp:sp>
    <dsp:sp modelId="{82C6F29F-9B5F-4EAA-8BD0-17E6FB361234}">
      <dsp:nvSpPr>
        <dsp:cNvPr id="0" name=""/>
        <dsp:cNvSpPr/>
      </dsp:nvSpPr>
      <dsp:spPr>
        <a:xfrm rot="5400000">
          <a:off x="-122724" y="3001939"/>
          <a:ext cx="818164" cy="572714"/>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5</a:t>
          </a:r>
        </a:p>
      </dsp:txBody>
      <dsp:txXfrm rot="-5400000">
        <a:off x="1" y="3165571"/>
        <a:ext cx="572714" cy="245450"/>
      </dsp:txXfrm>
    </dsp:sp>
    <dsp:sp modelId="{90E34AAF-9713-4D92-8AAB-CE636562FB6B}">
      <dsp:nvSpPr>
        <dsp:cNvPr id="0" name=""/>
        <dsp:cNvSpPr/>
      </dsp:nvSpPr>
      <dsp:spPr>
        <a:xfrm rot="5400000">
          <a:off x="3487554" y="-35624"/>
          <a:ext cx="531806" cy="6361485"/>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Sort entity attributes as key attributes, multi-valued attributes, composite attributes, derived attributes, and so on.</a:t>
          </a:r>
        </a:p>
      </dsp:txBody>
      <dsp:txXfrm rot="-5400000">
        <a:off x="572715" y="2905176"/>
        <a:ext cx="6335524" cy="479884"/>
      </dsp:txXfrm>
    </dsp:sp>
    <dsp:sp modelId="{A9499C09-621A-42AF-9A5E-B66494875DD5}">
      <dsp:nvSpPr>
        <dsp:cNvPr id="0" name=""/>
        <dsp:cNvSpPr/>
      </dsp:nvSpPr>
      <dsp:spPr>
        <a:xfrm rot="5400000">
          <a:off x="-122724" y="3720937"/>
          <a:ext cx="818164" cy="572714"/>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6</a:t>
          </a:r>
        </a:p>
      </dsp:txBody>
      <dsp:txXfrm rot="-5400000">
        <a:off x="1" y="3884569"/>
        <a:ext cx="572714" cy="245450"/>
      </dsp:txXfrm>
    </dsp:sp>
    <dsp:sp modelId="{93E98D4E-E720-4B1D-87F2-2D6C9CE8AA76}">
      <dsp:nvSpPr>
        <dsp:cNvPr id="0" name=""/>
        <dsp:cNvSpPr/>
      </dsp:nvSpPr>
      <dsp:spPr>
        <a:xfrm rot="5400000">
          <a:off x="3487554" y="683374"/>
          <a:ext cx="531806" cy="6361485"/>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Identify the relations between the different entities.</a:t>
          </a:r>
        </a:p>
      </dsp:txBody>
      <dsp:txXfrm rot="-5400000">
        <a:off x="572715" y="3624175"/>
        <a:ext cx="6335524" cy="479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529930" y="-2995067"/>
          <a:ext cx="623887"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The bank is a collection of accounts used by customers to save money.</a:t>
          </a:r>
        </a:p>
      </dsp:txBody>
      <dsp:txXfrm rot="-5400000">
        <a:off x="1455537" y="109782"/>
        <a:ext cx="6742217" cy="562975"/>
      </dsp:txXfrm>
    </dsp:sp>
    <dsp:sp modelId="{51B31CAA-C45A-4E53-9F07-3D8308984796}">
      <dsp:nvSpPr>
        <dsp:cNvPr id="0" name=""/>
        <dsp:cNvSpPr/>
      </dsp:nvSpPr>
      <dsp:spPr>
        <a:xfrm>
          <a:off x="14" y="1339"/>
          <a:ext cx="1455522" cy="7798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1: Gather data</a:t>
          </a:r>
        </a:p>
      </dsp:txBody>
      <dsp:txXfrm>
        <a:off x="38084" y="39409"/>
        <a:ext cx="1379382" cy="703719"/>
      </dsp:txXfrm>
    </dsp:sp>
    <dsp:sp modelId="{63A1AEEA-A1AF-4A34-88D1-312C252C46C7}">
      <dsp:nvSpPr>
        <dsp:cNvPr id="0" name=""/>
        <dsp:cNvSpPr/>
      </dsp:nvSpPr>
      <dsp:spPr>
        <a:xfrm rot="5400000">
          <a:off x="4529930" y="-2176215"/>
          <a:ext cx="623887" cy="6772673"/>
        </a:xfrm>
        <a:prstGeom prst="round2SameRect">
          <a:avLst/>
        </a:prstGeom>
        <a:solidFill>
          <a:schemeClr val="accent4">
            <a:tint val="40000"/>
            <a:alpha val="90000"/>
            <a:hueOff val="-789142"/>
            <a:satOff val="4431"/>
            <a:lumOff val="282"/>
            <a:alphaOff val="0"/>
          </a:schemeClr>
        </a:solidFill>
        <a:ln w="25400" cap="flat" cmpd="sng" algn="ctr">
          <a:solidFill>
            <a:schemeClr val="accent4">
              <a:tint val="40000"/>
              <a:alpha val="90000"/>
              <a:hueOff val="-789142"/>
              <a:satOff val="4431"/>
              <a:lumOff val="2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Customer</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Account</a:t>
          </a:r>
        </a:p>
      </dsp:txBody>
      <dsp:txXfrm rot="-5400000">
        <a:off x="1455537" y="928634"/>
        <a:ext cx="6742217" cy="562975"/>
      </dsp:txXfrm>
    </dsp:sp>
    <dsp:sp modelId="{E71AAEC2-1F52-4FF3-B444-CE661BFB3F1D}">
      <dsp:nvSpPr>
        <dsp:cNvPr id="0" name=""/>
        <dsp:cNvSpPr/>
      </dsp:nvSpPr>
      <dsp:spPr>
        <a:xfrm>
          <a:off x="14" y="820191"/>
          <a:ext cx="1455522" cy="779859"/>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2: Identify entities</a:t>
          </a:r>
        </a:p>
      </dsp:txBody>
      <dsp:txXfrm>
        <a:off x="38084" y="858261"/>
        <a:ext cx="1379382" cy="703719"/>
      </dsp:txXfrm>
    </dsp:sp>
    <dsp:sp modelId="{B8DA601C-F577-40DB-9704-A0F2BC05290E}">
      <dsp:nvSpPr>
        <dsp:cNvPr id="0" name=""/>
        <dsp:cNvSpPr/>
      </dsp:nvSpPr>
      <dsp:spPr>
        <a:xfrm rot="5400000">
          <a:off x="4529930" y="-1357363"/>
          <a:ext cx="623887" cy="6772673"/>
        </a:xfrm>
        <a:prstGeom prst="round2SameRect">
          <a:avLst/>
        </a:prstGeom>
        <a:solidFill>
          <a:schemeClr val="accent4">
            <a:tint val="40000"/>
            <a:alpha val="90000"/>
            <a:hueOff val="-1578284"/>
            <a:satOff val="8863"/>
            <a:lumOff val="563"/>
            <a:alphaOff val="0"/>
          </a:schemeClr>
        </a:solidFill>
        <a:ln w="25400" cap="flat" cmpd="sng" algn="ctr">
          <a:solidFill>
            <a:schemeClr val="accent4">
              <a:tint val="40000"/>
              <a:alpha val="90000"/>
              <a:hueOff val="-1578284"/>
              <a:satOff val="8863"/>
              <a:lumOff val="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Customer: </a:t>
          </a:r>
          <a:r>
            <a:rPr lang="en-US" sz="1400" kern="1200" dirty="0" err="1">
              <a:latin typeface="Calibri" pitchFamily="34" charset="0"/>
              <a:cs typeface="Calibri" pitchFamily="34" charset="0"/>
            </a:rPr>
            <a:t>customer_name</a:t>
          </a:r>
          <a:r>
            <a:rPr lang="en-US" sz="1400" kern="1200" dirty="0">
              <a:latin typeface="Calibri" pitchFamily="34" charset="0"/>
              <a:cs typeface="Calibri" pitchFamily="34" charset="0"/>
            </a:rPr>
            <a:t>, </a:t>
          </a:r>
          <a:r>
            <a:rPr lang="en-US" sz="1400" kern="1200" dirty="0" err="1">
              <a:latin typeface="Calibri" pitchFamily="34" charset="0"/>
              <a:cs typeface="Calibri" pitchFamily="34" charset="0"/>
            </a:rPr>
            <a:t>customer_address</a:t>
          </a:r>
          <a:r>
            <a:rPr lang="en-US" sz="1400" kern="1200" dirty="0">
              <a:latin typeface="Calibri" pitchFamily="34" charset="0"/>
              <a:cs typeface="Calibri" pitchFamily="34" charset="0"/>
            </a:rPr>
            <a:t>, </a:t>
          </a:r>
          <a:r>
            <a:rPr lang="en-US" sz="1400" kern="1200" dirty="0" err="1">
              <a:latin typeface="Calibri" pitchFamily="34" charset="0"/>
              <a:cs typeface="Calibri" pitchFamily="34" charset="0"/>
            </a:rPr>
            <a:t>customer_contact</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Account: account_number, account_owner, balance_amount</a:t>
          </a:r>
        </a:p>
      </dsp:txBody>
      <dsp:txXfrm rot="-5400000">
        <a:off x="1455537" y="1747486"/>
        <a:ext cx="6742217" cy="562975"/>
      </dsp:txXfrm>
    </dsp:sp>
    <dsp:sp modelId="{7D17A0AD-1416-4AC5-BF5A-DCA4A5EBEDDA}">
      <dsp:nvSpPr>
        <dsp:cNvPr id="0" name=""/>
        <dsp:cNvSpPr/>
      </dsp:nvSpPr>
      <dsp:spPr>
        <a:xfrm>
          <a:off x="0" y="1646616"/>
          <a:ext cx="1455522" cy="779859"/>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3: Identify the attributes</a:t>
          </a:r>
        </a:p>
      </dsp:txBody>
      <dsp:txXfrm>
        <a:off x="38070" y="1684686"/>
        <a:ext cx="1379382" cy="703719"/>
      </dsp:txXfrm>
    </dsp:sp>
    <dsp:sp modelId="{4ADC6982-56F7-4F86-BEFF-E9C83B50AEB4}">
      <dsp:nvSpPr>
        <dsp:cNvPr id="0" name=""/>
        <dsp:cNvSpPr/>
      </dsp:nvSpPr>
      <dsp:spPr>
        <a:xfrm rot="5400000">
          <a:off x="4514132" y="-555375"/>
          <a:ext cx="623887" cy="6806403"/>
        </a:xfrm>
        <a:prstGeom prst="round2SameRect">
          <a:avLst/>
        </a:prstGeom>
        <a:solidFill>
          <a:schemeClr val="accent4">
            <a:tint val="40000"/>
            <a:alpha val="90000"/>
            <a:hueOff val="-2367426"/>
            <a:satOff val="13294"/>
            <a:lumOff val="845"/>
            <a:alphaOff val="0"/>
          </a:schemeClr>
        </a:solidFill>
        <a:ln w="25400" cap="flat" cmpd="sng" algn="ctr">
          <a:solidFill>
            <a:schemeClr val="accent4">
              <a:tint val="40000"/>
              <a:alpha val="90000"/>
              <a:hueOff val="-2367426"/>
              <a:satOff val="13294"/>
              <a:lumOff val="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Customer entity set: weak entity set</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Account entity set: strong entity set</a:t>
          </a:r>
        </a:p>
      </dsp:txBody>
      <dsp:txXfrm rot="-5400000">
        <a:off x="1422874" y="2566339"/>
        <a:ext cx="6775947" cy="562975"/>
      </dsp:txXfrm>
    </dsp:sp>
    <dsp:sp modelId="{7641A8C1-98C2-4A7D-8333-B65BCEA6926B}">
      <dsp:nvSpPr>
        <dsp:cNvPr id="0" name=""/>
        <dsp:cNvSpPr/>
      </dsp:nvSpPr>
      <dsp:spPr>
        <a:xfrm>
          <a:off x="14" y="2457896"/>
          <a:ext cx="1422859" cy="779859"/>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4: Sort entity sets</a:t>
          </a:r>
        </a:p>
      </dsp:txBody>
      <dsp:txXfrm>
        <a:off x="38084" y="2495966"/>
        <a:ext cx="1346719" cy="703719"/>
      </dsp:txXfrm>
    </dsp:sp>
    <dsp:sp modelId="{1007281C-E506-42FB-8B88-3C6ED7D562BD}">
      <dsp:nvSpPr>
        <dsp:cNvPr id="0" name=""/>
        <dsp:cNvSpPr/>
      </dsp:nvSpPr>
      <dsp:spPr>
        <a:xfrm rot="5400000">
          <a:off x="4522016" y="271369"/>
          <a:ext cx="623887" cy="6790618"/>
        </a:xfrm>
        <a:prstGeom prst="round2SameRect">
          <a:avLst/>
        </a:prstGeom>
        <a:solidFill>
          <a:schemeClr val="accent4">
            <a:tint val="40000"/>
            <a:alpha val="90000"/>
            <a:hueOff val="-3156568"/>
            <a:satOff val="17726"/>
            <a:lumOff val="1126"/>
            <a:alphaOff val="0"/>
          </a:schemeClr>
        </a:solidFill>
        <a:ln w="25400" cap="flat" cmpd="sng" algn="ctr">
          <a:solidFill>
            <a:schemeClr val="accent4">
              <a:tint val="40000"/>
              <a:alpha val="90000"/>
              <a:hueOff val="-3156568"/>
              <a:satOff val="17726"/>
              <a:lumOff val="11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Customer entity set: </a:t>
          </a:r>
          <a:r>
            <a:rPr lang="en-US" sz="1400" kern="1200" dirty="0" err="1">
              <a:latin typeface="Calibri" pitchFamily="34" charset="0"/>
              <a:cs typeface="Calibri" pitchFamily="34" charset="0"/>
            </a:rPr>
            <a:t>customer_address</a:t>
          </a:r>
          <a:r>
            <a:rPr lang="en-US" sz="1400" kern="1200" dirty="0">
              <a:latin typeface="Calibri" pitchFamily="34" charset="0"/>
              <a:cs typeface="Calibri" pitchFamily="34" charset="0"/>
            </a:rPr>
            <a:t> - composite, </a:t>
          </a:r>
          <a:br>
            <a:rPr lang="en-US" sz="1400" kern="1200" dirty="0">
              <a:latin typeface="Calibri" pitchFamily="34" charset="0"/>
              <a:cs typeface="Calibri" pitchFamily="34" charset="0"/>
            </a:rPr>
          </a:br>
          <a:r>
            <a:rPr lang="en-US" sz="1400" kern="1200" dirty="0" err="1">
              <a:latin typeface="Calibri" pitchFamily="34" charset="0"/>
              <a:cs typeface="Calibri" pitchFamily="34" charset="0"/>
            </a:rPr>
            <a:t>customer_contact</a:t>
          </a:r>
          <a:r>
            <a:rPr lang="en-US" sz="1400" kern="1200" dirty="0">
              <a:latin typeface="Calibri" pitchFamily="34" charset="0"/>
              <a:cs typeface="Calibri" pitchFamily="34" charset="0"/>
            </a:rPr>
            <a:t> - multi-valued</a:t>
          </a:r>
        </a:p>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Account entity set: </a:t>
          </a:r>
          <a:r>
            <a:rPr lang="en-US" sz="1400" kern="1200" dirty="0" err="1">
              <a:latin typeface="Calibri" pitchFamily="34" charset="0"/>
              <a:cs typeface="Calibri" pitchFamily="34" charset="0"/>
            </a:rPr>
            <a:t>account_number</a:t>
          </a:r>
          <a:r>
            <a:rPr lang="en-US" sz="1400" kern="1200" dirty="0">
              <a:latin typeface="Calibri" pitchFamily="34" charset="0"/>
              <a:cs typeface="Calibri" pitchFamily="34" charset="0"/>
            </a:rPr>
            <a:t> → primary key, account_owner – multi-valued</a:t>
          </a:r>
        </a:p>
      </dsp:txBody>
      <dsp:txXfrm rot="-5400000">
        <a:off x="1438651" y="3385190"/>
        <a:ext cx="6760162" cy="562975"/>
      </dsp:txXfrm>
    </dsp:sp>
    <dsp:sp modelId="{4A3138B8-5E2B-4526-A8EB-F58514B27FE4}">
      <dsp:nvSpPr>
        <dsp:cNvPr id="0" name=""/>
        <dsp:cNvSpPr/>
      </dsp:nvSpPr>
      <dsp:spPr>
        <a:xfrm>
          <a:off x="14" y="3276748"/>
          <a:ext cx="1438636" cy="779859"/>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5: Sort attributes</a:t>
          </a:r>
        </a:p>
      </dsp:txBody>
      <dsp:txXfrm>
        <a:off x="38084" y="3314818"/>
        <a:ext cx="1362496" cy="703719"/>
      </dsp:txXfrm>
    </dsp:sp>
    <dsp:sp modelId="{72DFA1BD-56BB-47E0-A7A8-5D2409FF3A38}">
      <dsp:nvSpPr>
        <dsp:cNvPr id="0" name=""/>
        <dsp:cNvSpPr/>
      </dsp:nvSpPr>
      <dsp:spPr>
        <a:xfrm rot="5400000">
          <a:off x="4522174" y="1090063"/>
          <a:ext cx="623887" cy="6790934"/>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A customer 'saves in' an account. The relation is 'saves in'.</a:t>
          </a:r>
        </a:p>
      </dsp:txBody>
      <dsp:txXfrm rot="-5400000">
        <a:off x="1438651" y="4204042"/>
        <a:ext cx="6760478" cy="562975"/>
      </dsp:txXfrm>
    </dsp:sp>
    <dsp:sp modelId="{E4A51865-84A2-44B9-AFC3-536BE5B8E08F}">
      <dsp:nvSpPr>
        <dsp:cNvPr id="0" name=""/>
        <dsp:cNvSpPr/>
      </dsp:nvSpPr>
      <dsp:spPr>
        <a:xfrm>
          <a:off x="14" y="4095601"/>
          <a:ext cx="1438636" cy="77985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6: Identify relations</a:t>
          </a:r>
        </a:p>
      </dsp:txBody>
      <dsp:txXfrm>
        <a:off x="38084" y="4133671"/>
        <a:ext cx="1362496" cy="7037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537761" y="-3005336"/>
          <a:ext cx="609600"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pitchFamily="34" charset="0"/>
              <a:cs typeface="Calibri" pitchFamily="34" charset="0"/>
            </a:rPr>
            <a:t>The E-R diagram is shown in the following figure:</a:t>
          </a:r>
        </a:p>
      </dsp:txBody>
      <dsp:txXfrm rot="-5400000">
        <a:off x="1456225" y="105958"/>
        <a:ext cx="6742915" cy="550084"/>
      </dsp:txXfrm>
    </dsp:sp>
    <dsp:sp modelId="{51B31CAA-C45A-4E53-9F07-3D8308984796}">
      <dsp:nvSpPr>
        <dsp:cNvPr id="0" name=""/>
        <dsp:cNvSpPr/>
      </dsp:nvSpPr>
      <dsp:spPr>
        <a:xfrm>
          <a:off x="701" y="0"/>
          <a:ext cx="1455522" cy="762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itchFamily="34" charset="0"/>
              <a:cs typeface="Calibri" pitchFamily="34" charset="0"/>
            </a:rPr>
            <a:t>Step 7: Draw diagram using symbols</a:t>
          </a:r>
        </a:p>
      </dsp:txBody>
      <dsp:txXfrm>
        <a:off x="37899" y="37198"/>
        <a:ext cx="1381126" cy="6876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0611" y="122504"/>
          <a:ext cx="804076" cy="562853"/>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1</a:t>
          </a:r>
        </a:p>
      </dsp:txBody>
      <dsp:txXfrm rot="-5400000">
        <a:off x="1" y="283320"/>
        <a:ext cx="562853" cy="241223"/>
      </dsp:txXfrm>
    </dsp:sp>
    <dsp:sp modelId="{113BA198-FA42-4D57-B5F3-3F5243D5E969}">
      <dsp:nvSpPr>
        <dsp:cNvPr id="0" name=""/>
        <dsp:cNvSpPr/>
      </dsp:nvSpPr>
      <dsp:spPr>
        <a:xfrm rot="5400000">
          <a:off x="3487064" y="-2922318"/>
          <a:ext cx="522924" cy="6371346"/>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Create separate tables for each group of related data.</a:t>
          </a:r>
        </a:p>
      </dsp:txBody>
      <dsp:txXfrm rot="-5400000">
        <a:off x="562854" y="27419"/>
        <a:ext cx="6345819" cy="471870"/>
      </dsp:txXfrm>
    </dsp:sp>
    <dsp:sp modelId="{207B2A49-707A-4A1F-A488-334A7C2133F4}">
      <dsp:nvSpPr>
        <dsp:cNvPr id="0" name=""/>
        <dsp:cNvSpPr/>
      </dsp:nvSpPr>
      <dsp:spPr>
        <a:xfrm rot="5400000">
          <a:off x="-120611" y="709173"/>
          <a:ext cx="804076" cy="562853"/>
        </a:xfrm>
        <a:prstGeom prst="chevron">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2</a:t>
          </a:r>
        </a:p>
      </dsp:txBody>
      <dsp:txXfrm rot="-5400000">
        <a:off x="1" y="869989"/>
        <a:ext cx="562853" cy="241223"/>
      </dsp:txXfrm>
    </dsp:sp>
    <dsp:sp modelId="{2944EF50-6616-442F-8BB7-231A6C496B5E}">
      <dsp:nvSpPr>
        <dsp:cNvPr id="0" name=""/>
        <dsp:cNvSpPr/>
      </dsp:nvSpPr>
      <dsp:spPr>
        <a:xfrm rot="5400000">
          <a:off x="3487201" y="-2335786"/>
          <a:ext cx="522649" cy="6371346"/>
        </a:xfrm>
        <a:prstGeom prst="round2Same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The table columns must have atomic values.</a:t>
          </a:r>
        </a:p>
      </dsp:txBody>
      <dsp:txXfrm rot="-5400000">
        <a:off x="562853" y="614076"/>
        <a:ext cx="6345832" cy="471621"/>
      </dsp:txXfrm>
    </dsp:sp>
    <dsp:sp modelId="{F0CB3FBB-F207-4562-B11B-897E38FEC919}">
      <dsp:nvSpPr>
        <dsp:cNvPr id="0" name=""/>
        <dsp:cNvSpPr/>
      </dsp:nvSpPr>
      <dsp:spPr>
        <a:xfrm rot="5400000">
          <a:off x="-120611" y="1295842"/>
          <a:ext cx="804076" cy="562853"/>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3</a:t>
          </a:r>
        </a:p>
      </dsp:txBody>
      <dsp:txXfrm rot="-5400000">
        <a:off x="1" y="1456658"/>
        <a:ext cx="562853" cy="241223"/>
      </dsp:txXfrm>
    </dsp:sp>
    <dsp:sp modelId="{31561BA6-0EA0-4656-9593-80D1BF308F1A}">
      <dsp:nvSpPr>
        <dsp:cNvPr id="0" name=""/>
        <dsp:cNvSpPr/>
      </dsp:nvSpPr>
      <dsp:spPr>
        <a:xfrm rot="5400000">
          <a:off x="3487201" y="-1749117"/>
          <a:ext cx="522649" cy="6371346"/>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itchFamily="34" charset="0"/>
              <a:cs typeface="Calibri" pitchFamily="34" charset="0"/>
            </a:rPr>
            <a:t>All the key attributes must be identified.</a:t>
          </a:r>
        </a:p>
      </dsp:txBody>
      <dsp:txXfrm rot="-5400000">
        <a:off x="562853" y="1200745"/>
        <a:ext cx="6345832" cy="4716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69999"/>
          <a:ext cx="7239000" cy="3780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79200" y="65860"/>
          <a:ext cx="6528455"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They meet the requirements of the first normal form.</a:t>
          </a:r>
        </a:p>
      </dsp:txBody>
      <dsp:txXfrm>
        <a:off x="400816" y="87476"/>
        <a:ext cx="6485223" cy="399568"/>
      </dsp:txXfrm>
    </dsp:sp>
    <dsp:sp modelId="{C6EBB0DE-782D-4729-AC1B-AFD6DD05183B}">
      <dsp:nvSpPr>
        <dsp:cNvPr id="0" name=""/>
        <dsp:cNvSpPr/>
      </dsp:nvSpPr>
      <dsp:spPr>
        <a:xfrm>
          <a:off x="0" y="950400"/>
          <a:ext cx="7239000" cy="3780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1950" y="728999"/>
          <a:ext cx="6618501"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There are no partial dependencies in the tables.</a:t>
          </a:r>
        </a:p>
      </dsp:txBody>
      <dsp:txXfrm>
        <a:off x="383566" y="750615"/>
        <a:ext cx="6575269" cy="399568"/>
      </dsp:txXfrm>
    </dsp:sp>
    <dsp:sp modelId="{651F067F-7FD3-49A0-930F-C390710D14CC}">
      <dsp:nvSpPr>
        <dsp:cNvPr id="0" name=""/>
        <dsp:cNvSpPr/>
      </dsp:nvSpPr>
      <dsp:spPr>
        <a:xfrm>
          <a:off x="0" y="1630800"/>
          <a:ext cx="7239000" cy="3780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61950" y="1409400"/>
          <a:ext cx="6618501"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tables are related through foreign keys.</a:t>
          </a:r>
        </a:p>
      </dsp:txBody>
      <dsp:txXfrm>
        <a:off x="383566" y="1431016"/>
        <a:ext cx="6575269"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87700"/>
          <a:ext cx="7239000" cy="428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78830" y="56341"/>
          <a:ext cx="6522080"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tables should meet the requirements of the second normal form</a:t>
          </a:r>
        </a:p>
      </dsp:txBody>
      <dsp:txXfrm>
        <a:off x="403328" y="80839"/>
        <a:ext cx="6473084" cy="452844"/>
      </dsp:txXfrm>
    </dsp:sp>
    <dsp:sp modelId="{C6EBB0DE-782D-4729-AC1B-AFD6DD05183B}">
      <dsp:nvSpPr>
        <dsp:cNvPr id="0" name=""/>
        <dsp:cNvSpPr/>
      </dsp:nvSpPr>
      <dsp:spPr>
        <a:xfrm>
          <a:off x="0" y="1058820"/>
          <a:ext cx="7239000" cy="4284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1596" y="807900"/>
          <a:ext cx="6612038" cy="5018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The tables should not have transitive dependencies in them</a:t>
          </a:r>
        </a:p>
      </dsp:txBody>
      <dsp:txXfrm>
        <a:off x="386094" y="832398"/>
        <a:ext cx="6563042"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77500"/>
          <a:ext cx="7772400" cy="4032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6744" y="59751"/>
          <a:ext cx="700265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Complex join queries may have to be written often to combine the data in multiple tables.</a:t>
          </a:r>
        </a:p>
      </dsp:txBody>
      <dsp:txXfrm>
        <a:off x="429801" y="82808"/>
        <a:ext cx="6956540" cy="426206"/>
      </dsp:txXfrm>
    </dsp:sp>
    <dsp:sp modelId="{C6EBB0DE-782D-4729-AC1B-AFD6DD05183B}">
      <dsp:nvSpPr>
        <dsp:cNvPr id="0" name=""/>
        <dsp:cNvSpPr/>
      </dsp:nvSpPr>
      <dsp:spPr>
        <a:xfrm>
          <a:off x="0" y="1003260"/>
          <a:ext cx="7772400" cy="4032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8240" y="767100"/>
          <a:ext cx="7099241"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itchFamily="34" charset="0"/>
              <a:cs typeface="Calibri" pitchFamily="34" charset="0"/>
            </a:rPr>
            <a:t>Joins may practically involve more than three tables depending on the need for information.</a:t>
          </a:r>
        </a:p>
      </dsp:txBody>
      <dsp:txXfrm>
        <a:off x="411297" y="790157"/>
        <a:ext cx="7053127"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4/16/2020</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4/16/2020</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Coalition: </a:t>
            </a:r>
            <a:r>
              <a:rPr lang="en-US" dirty="0" err="1"/>
              <a:t>liên</a:t>
            </a:r>
            <a:r>
              <a:rPr lang="en-US" baseline="0" dirty="0"/>
              <a:t> minh, </a:t>
            </a:r>
            <a:r>
              <a:rPr lang="en-US" baseline="0" dirty="0" err="1"/>
              <a:t>liên</a:t>
            </a:r>
            <a:r>
              <a:rPr lang="en-US" baseline="0" dirty="0"/>
              <a:t> </a:t>
            </a:r>
            <a:r>
              <a:rPr lang="en-US" baseline="0" dirty="0" err="1"/>
              <a:t>doanh</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13</a:t>
            </a:fld>
            <a:endParaRPr lang="en-US" dirty="0"/>
          </a:p>
        </p:txBody>
      </p:sp>
    </p:spTree>
    <p:extLst>
      <p:ext uri="{BB962C8B-B14F-4D97-AF65-F5344CB8AC3E}">
        <p14:creationId xmlns:p14="http://schemas.microsoft.com/office/powerpoint/2010/main" val="191690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account:</a:t>
            </a:r>
            <a:r>
              <a:rPr lang="en-US" baseline="0" dirty="0"/>
              <a:t> TK </a:t>
            </a:r>
            <a:r>
              <a:rPr lang="en-US" baseline="0" dirty="0" err="1"/>
              <a:t>chung</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14</a:t>
            </a:fld>
            <a:endParaRPr lang="en-US" dirty="0"/>
          </a:p>
        </p:txBody>
      </p:sp>
    </p:spTree>
    <p:extLst>
      <p:ext uri="{BB962C8B-B14F-4D97-AF65-F5344CB8AC3E}">
        <p14:creationId xmlns:p14="http://schemas.microsoft.com/office/powerpoint/2010/main" val="16455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Characterize</a:t>
            </a:r>
            <a:r>
              <a:rPr lang="en-US" baseline="0" dirty="0"/>
              <a:t> : </a:t>
            </a:r>
            <a:r>
              <a:rPr lang="en-US" baseline="0" dirty="0" err="1"/>
              <a:t>đặc</a:t>
            </a:r>
            <a:r>
              <a:rPr lang="en-US" baseline="0" dirty="0"/>
              <a:t> </a:t>
            </a:r>
            <a:r>
              <a:rPr lang="en-US" baseline="0" dirty="0" err="1"/>
              <a:t>trưng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25</a:t>
            </a:fld>
            <a:endParaRPr lang="en-US" dirty="0"/>
          </a:p>
        </p:txBody>
      </p:sp>
    </p:spTree>
    <p:extLst>
      <p:ext uri="{BB962C8B-B14F-4D97-AF65-F5344CB8AC3E}">
        <p14:creationId xmlns:p14="http://schemas.microsoft.com/office/powerpoint/2010/main" val="2145894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Relieve : </a:t>
            </a:r>
            <a:r>
              <a:rPr lang="en-US" dirty="0" err="1"/>
              <a:t>miễn</a:t>
            </a:r>
            <a:r>
              <a:rPr lang="en-US" dirty="0"/>
              <a:t>,</a:t>
            </a:r>
            <a:r>
              <a:rPr lang="en-US" baseline="0" dirty="0"/>
              <a:t> </a:t>
            </a:r>
            <a:r>
              <a:rPr lang="en-US" baseline="0" dirty="0" err="1"/>
              <a:t>rút</a:t>
            </a:r>
            <a:r>
              <a:rPr lang="en-US" baseline="0" dirty="0"/>
              <a:t> </a:t>
            </a:r>
            <a:r>
              <a:rPr lang="en-US" baseline="0" dirty="0" err="1"/>
              <a:t>ra</a:t>
            </a:r>
            <a:r>
              <a:rPr lang="en-US" baseline="0" dirty="0"/>
              <a:t> </a:t>
            </a:r>
            <a:r>
              <a:rPr lang="en-US" baseline="0" dirty="0" err="1"/>
              <a:t>khỏi</a:t>
            </a:r>
            <a:endParaRPr lang="en-US" baseline="0" dirty="0"/>
          </a:p>
          <a:p>
            <a:r>
              <a:rPr lang="en-US" baseline="0" dirty="0"/>
              <a:t>Hike a salary: </a:t>
            </a:r>
            <a:r>
              <a:rPr lang="en-US" baseline="0" dirty="0" err="1"/>
              <a:t>tăng</a:t>
            </a:r>
            <a:r>
              <a:rPr lang="en-US" baseline="0" dirty="0"/>
              <a:t> </a:t>
            </a:r>
            <a:r>
              <a:rPr lang="en-US" baseline="0" dirty="0" err="1"/>
              <a:t>lương</a:t>
            </a:r>
            <a:endParaRPr lang="en-US" baseline="0" dirty="0"/>
          </a:p>
          <a:p>
            <a:r>
              <a:rPr lang="en-US" baseline="0" dirty="0"/>
              <a:t>Demote: </a:t>
            </a:r>
            <a:r>
              <a:rPr lang="en-US" baseline="0" dirty="0" err="1"/>
              <a:t>gián</a:t>
            </a:r>
            <a:r>
              <a:rPr lang="en-US" baseline="0" dirty="0"/>
              <a:t> </a:t>
            </a:r>
            <a:r>
              <a:rPr lang="en-US" baseline="0" dirty="0" err="1"/>
              <a:t>chức</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27</a:t>
            </a:fld>
            <a:endParaRPr lang="en-US" dirty="0"/>
          </a:p>
        </p:txBody>
      </p:sp>
    </p:spTree>
    <p:extLst>
      <p:ext uri="{BB962C8B-B14F-4D97-AF65-F5344CB8AC3E}">
        <p14:creationId xmlns:p14="http://schemas.microsoft.com/office/powerpoint/2010/main" val="169691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scrutinizing</a:t>
            </a:r>
            <a:r>
              <a:rPr lang="en-US" baseline="0" dirty="0"/>
              <a:t> : </a:t>
            </a:r>
            <a:r>
              <a:rPr lang="en-US" baseline="0" dirty="0" err="1"/>
              <a:t>tiếp</a:t>
            </a:r>
            <a:r>
              <a:rPr lang="en-US" baseline="0" dirty="0"/>
              <a:t> </a:t>
            </a:r>
            <a:r>
              <a:rPr lang="en-US" baseline="0" dirty="0" err="1"/>
              <a:t>tục</a:t>
            </a:r>
            <a:r>
              <a:rPr lang="en-US" baseline="0" dirty="0"/>
              <a:t> </a:t>
            </a:r>
            <a:r>
              <a:rPr lang="en-US" baseline="0" dirty="0" err="1"/>
              <a:t>rà</a:t>
            </a:r>
            <a:r>
              <a:rPr lang="en-US" baseline="0" dirty="0"/>
              <a:t> </a:t>
            </a:r>
            <a:r>
              <a:rPr lang="en-US" baseline="0" dirty="0" err="1"/>
              <a:t>soát</a:t>
            </a:r>
            <a:endParaRPr lang="en-US" baseline="0" dirty="0"/>
          </a:p>
          <a:p>
            <a:r>
              <a:rPr lang="en-US" baseline="0" dirty="0"/>
              <a:t>Inconsistency : </a:t>
            </a:r>
            <a:r>
              <a:rPr lang="en-US" baseline="0" dirty="0" err="1"/>
              <a:t>mâu</a:t>
            </a:r>
            <a:r>
              <a:rPr lang="en-US" baseline="0" dirty="0"/>
              <a:t> </a:t>
            </a:r>
            <a:r>
              <a:rPr lang="en-US" baseline="0" dirty="0" err="1"/>
              <a:t>thuẩn</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34</a:t>
            </a:fld>
            <a:endParaRPr lang="en-US" dirty="0"/>
          </a:p>
        </p:txBody>
      </p:sp>
    </p:spTree>
    <p:extLst>
      <p:ext uri="{BB962C8B-B14F-4D97-AF65-F5344CB8AC3E}">
        <p14:creationId xmlns:p14="http://schemas.microsoft.com/office/powerpoint/2010/main" val="73100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foundation:</a:t>
            </a:r>
            <a:r>
              <a:rPr lang="en-US" baseline="0" dirty="0"/>
              <a:t> </a:t>
            </a:r>
            <a:r>
              <a:rPr lang="en-US" baseline="0" dirty="0" err="1"/>
              <a:t>nền</a:t>
            </a:r>
            <a:r>
              <a:rPr lang="en-US" baseline="0" dirty="0"/>
              <a:t> </a:t>
            </a:r>
            <a:r>
              <a:rPr lang="en-US" baseline="0" dirty="0" err="1"/>
              <a:t>tảng</a:t>
            </a:r>
            <a:r>
              <a:rPr lang="en-US" baseline="0" dirty="0"/>
              <a:t> </a:t>
            </a:r>
            <a:r>
              <a:rPr lang="en-US" baseline="0" dirty="0" err="1"/>
              <a:t>vững</a:t>
            </a:r>
            <a:r>
              <a:rPr lang="en-US" baseline="0" dirty="0"/>
              <a:t> </a:t>
            </a:r>
            <a:r>
              <a:rPr lang="en-US" baseline="0" dirty="0" err="1"/>
              <a:t>chắc</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37</a:t>
            </a:fld>
            <a:endParaRPr lang="en-US" dirty="0"/>
          </a:p>
        </p:txBody>
      </p:sp>
    </p:spTree>
    <p:extLst>
      <p:ext uri="{BB962C8B-B14F-4D97-AF65-F5344CB8AC3E}">
        <p14:creationId xmlns:p14="http://schemas.microsoft.com/office/powerpoint/2010/main" val="242109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 </a:t>
            </a:r>
            <a:r>
              <a:rPr lang="en-US" dirty="0" err="1"/>
              <a:t>phép</a:t>
            </a:r>
            <a:r>
              <a:rPr lang="en-US" baseline="0" dirty="0"/>
              <a:t> </a:t>
            </a:r>
            <a:r>
              <a:rPr lang="en-US" baseline="0" dirty="0" err="1"/>
              <a:t>chiếu</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39</a:t>
            </a:fld>
            <a:endParaRPr lang="en-US" dirty="0"/>
          </a:p>
        </p:txBody>
      </p:sp>
    </p:spTree>
    <p:extLst>
      <p:ext uri="{BB962C8B-B14F-4D97-AF65-F5344CB8AC3E}">
        <p14:creationId xmlns:p14="http://schemas.microsoft.com/office/powerpoint/2010/main" val="408689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Loan: </a:t>
            </a:r>
            <a:r>
              <a:rPr lang="en-US" dirty="0" err="1"/>
              <a:t>cho</a:t>
            </a:r>
            <a:r>
              <a:rPr lang="en-US" dirty="0"/>
              <a:t> </a:t>
            </a:r>
            <a:r>
              <a:rPr lang="en-US" dirty="0" err="1"/>
              <a:t>vay</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41</a:t>
            </a:fld>
            <a:endParaRPr lang="en-US" dirty="0"/>
          </a:p>
        </p:txBody>
      </p:sp>
    </p:spTree>
    <p:extLst>
      <p:ext uri="{BB962C8B-B14F-4D97-AF65-F5344CB8AC3E}">
        <p14:creationId xmlns:p14="http://schemas.microsoft.com/office/powerpoint/2010/main" val="4288467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2</a:t>
            </a:r>
          </a:p>
        </p:txBody>
      </p:sp>
      <p:sp>
        <p:nvSpPr>
          <p:cNvPr id="14" name="Text Box 13"/>
          <p:cNvSpPr txBox="1">
            <a:spLocks noChangeArrowheads="1"/>
          </p:cNvSpPr>
          <p:nvPr userDrawn="1"/>
        </p:nvSpPr>
        <p:spPr bwMode="auto">
          <a:xfrm>
            <a:off x="1905000" y="3810000"/>
            <a:ext cx="5334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E-R Model and Normalization</a:t>
            </a: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 SQL Server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E-R Model and Normalization/ Session 2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E-R Model and Normalization/ Session 2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E-R Model and Normalization/ Session 2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E-R Model and Normalization/ Session 2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a:t>E-R Model and Normalization/ Session 2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E-R Model and Normalization/ Session 2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E-R Model and Normalization/ Session 2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E-R Model and Normalization/ Session 2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E-R Model and Normalization/ Session 2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E-R Model and Normalization/ Session 2 </a:t>
            </a:r>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E-R Model and Normalization/ Session 2 </a:t>
            </a:r>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E-R Model and Normalization/ Session 2 </a:t>
            </a:r>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a:t>E-R Model and Normalization/ Session 2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E-R Model and Normalization/ Session 2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4-11</a:t>
            </a:r>
          </a:p>
        </p:txBody>
      </p:sp>
      <p:grpSp>
        <p:nvGrpSpPr>
          <p:cNvPr id="5" name="Group 4"/>
          <p:cNvGrpSpPr/>
          <p:nvPr/>
        </p:nvGrpSpPr>
        <p:grpSpPr>
          <a:xfrm>
            <a:off x="457200" y="1066800"/>
            <a:ext cx="2362200" cy="5334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Binary Relationships</a:t>
              </a:r>
            </a:p>
            <a:p>
              <a:pPr lvl="0" defTabSz="889000">
                <a:lnSpc>
                  <a:spcPct val="90000"/>
                </a:lnSpc>
                <a:spcBef>
                  <a:spcPct val="0"/>
                </a:spcBef>
                <a:spcAft>
                  <a:spcPct val="35000"/>
                </a:spcAft>
              </a:pPr>
              <a:r>
                <a:rPr lang="en-US" sz="1800" b="1" dirty="0" err="1">
                  <a:latin typeface="Calibri" pitchFamily="34" charset="0"/>
                  <a:cs typeface="Calibri" pitchFamily="34" charset="0"/>
                </a:rPr>
                <a:t>q.He</a:t>
              </a:r>
              <a:r>
                <a:rPr lang="en-US" sz="1800" b="1" dirty="0">
                  <a:latin typeface="Calibri" pitchFamily="34" charset="0"/>
                  <a:cs typeface="Calibri" pitchFamily="34" charset="0"/>
                </a:rPr>
                <a:t> </a:t>
              </a:r>
              <a:r>
                <a:rPr lang="en-US" sz="1800" b="1" dirty="0" err="1">
                  <a:latin typeface="Calibri" pitchFamily="34" charset="0"/>
                  <a:cs typeface="Calibri" pitchFamily="34" charset="0"/>
                </a:rPr>
                <a:t>nhị</a:t>
              </a:r>
              <a:r>
                <a:rPr lang="en-US" sz="1800" b="1" dirty="0">
                  <a:latin typeface="Calibri" pitchFamily="34" charset="0"/>
                  <a:cs typeface="Calibri" pitchFamily="34" charset="0"/>
                </a:rPr>
                <a:t> </a:t>
              </a:r>
              <a:r>
                <a:rPr lang="en-US" sz="1800" b="1" dirty="0" err="1">
                  <a:latin typeface="Calibri" pitchFamily="34" charset="0"/>
                  <a:cs typeface="Calibri" pitchFamily="34" charset="0"/>
                </a:rPr>
                <a:t>phân</a:t>
              </a:r>
              <a:endParaRPr lang="en-US" sz="1800" b="1" dirty="0">
                <a:latin typeface="Calibri" pitchFamily="34" charset="0"/>
                <a:cs typeface="Calibri" pitchFamily="34" charset="0"/>
              </a:endParaRPr>
            </a:p>
          </p:txBody>
        </p:sp>
      </p:grpSp>
      <p:sp>
        <p:nvSpPr>
          <p:cNvPr id="8" name="TextBox 7"/>
          <p:cNvSpPr txBox="1"/>
          <p:nvPr/>
        </p:nvSpPr>
        <p:spPr>
          <a:xfrm>
            <a:off x="381000" y="1600200"/>
            <a:ext cx="52578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Relationships that exist between entities of two different entity sets are called binary relationships.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an employee belongs to a department.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employee entity belongs to an employee entity set. The department entity belongs to a department entity set.</a:t>
            </a:r>
          </a:p>
        </p:txBody>
      </p:sp>
      <p:sp>
        <p:nvSpPr>
          <p:cNvPr id="9" name="TextBox 8"/>
          <p:cNvSpPr txBox="1"/>
          <p:nvPr/>
        </p:nvSpPr>
        <p:spPr>
          <a:xfrm>
            <a:off x="5334000" y="1066800"/>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relationship can be seen in following figure:</a:t>
            </a:r>
          </a:p>
        </p:txBody>
      </p:sp>
      <p:pic>
        <p:nvPicPr>
          <p:cNvPr id="10" name="Picture 9" descr="Figure 2.5.tif"/>
          <p:cNvPicPr>
            <a:picLocks noChangeAspect="1"/>
          </p:cNvPicPr>
          <p:nvPr/>
        </p:nvPicPr>
        <p:blipFill>
          <a:blip r:embed="rId2" cstate="print"/>
          <a:stretch>
            <a:fillRect/>
          </a:stretch>
        </p:blipFill>
        <p:spPr>
          <a:xfrm>
            <a:off x="5791200" y="1828800"/>
            <a:ext cx="3124200" cy="1516220"/>
          </a:xfrm>
          <a:prstGeom prst="rect">
            <a:avLst/>
          </a:prstGeom>
        </p:spPr>
      </p:pic>
      <p:grpSp>
        <p:nvGrpSpPr>
          <p:cNvPr id="11" name="Group 10"/>
          <p:cNvGrpSpPr/>
          <p:nvPr/>
        </p:nvGrpSpPr>
        <p:grpSpPr>
          <a:xfrm>
            <a:off x="457200" y="3759875"/>
            <a:ext cx="2362200" cy="533400"/>
            <a:chOff x="0" y="21039"/>
            <a:chExt cx="6096000" cy="1067040"/>
          </a:xfrm>
          <a:scene3d>
            <a:camera prst="orthographicFront"/>
            <a:lightRig rig="flat" dir="t"/>
          </a:scene3d>
        </p:grpSpPr>
        <p:sp>
          <p:nvSpPr>
            <p:cNvPr id="12" name="Rounded Rectangle 11"/>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3"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Ternary Relationships</a:t>
              </a:r>
            </a:p>
          </p:txBody>
        </p:sp>
      </p:grpSp>
      <p:sp>
        <p:nvSpPr>
          <p:cNvPr id="14" name="TextBox 13"/>
          <p:cNvSpPr txBox="1"/>
          <p:nvPr/>
        </p:nvSpPr>
        <p:spPr>
          <a:xfrm>
            <a:off x="381000" y="4293275"/>
            <a:ext cx="4953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Relationships that exist between three entities of different entity sets are called ternary relationships.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an employee works in the accounts department at the regional branch.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 'works' exists between all three, the employee, the department, and the location. </a:t>
            </a:r>
          </a:p>
        </p:txBody>
      </p:sp>
      <p:sp>
        <p:nvSpPr>
          <p:cNvPr id="15" name="TextBox 14"/>
          <p:cNvSpPr txBox="1"/>
          <p:nvPr/>
        </p:nvSpPr>
        <p:spPr>
          <a:xfrm>
            <a:off x="5334000" y="3544669"/>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relationship can be seen in following figure:</a:t>
            </a:r>
          </a:p>
        </p:txBody>
      </p:sp>
      <p:pic>
        <p:nvPicPr>
          <p:cNvPr id="16" name="Picture 15" descr="Figure 2.6.tif"/>
          <p:cNvPicPr>
            <a:picLocks noChangeAspect="1"/>
          </p:cNvPicPr>
          <p:nvPr/>
        </p:nvPicPr>
        <p:blipFill>
          <a:blip r:embed="rId3" cstate="print"/>
          <a:stretch>
            <a:fillRect/>
          </a:stretch>
        </p:blipFill>
        <p:spPr>
          <a:xfrm>
            <a:off x="6096000" y="4194707"/>
            <a:ext cx="2609850" cy="24346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5-11</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Relationships can also be classified as per mapping cardinalities as follows:</a:t>
            </a:r>
          </a:p>
        </p:txBody>
      </p:sp>
      <p:grpSp>
        <p:nvGrpSpPr>
          <p:cNvPr id="6" name="Group 5"/>
          <p:cNvGrpSpPr/>
          <p:nvPr/>
        </p:nvGrpSpPr>
        <p:grpSpPr>
          <a:xfrm>
            <a:off x="381000" y="1371600"/>
            <a:ext cx="1905000" cy="692727"/>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9" name="Rounded Rectangle 4"/>
          <p:cNvSpPr/>
          <p:nvPr/>
        </p:nvSpPr>
        <p:spPr>
          <a:xfrm>
            <a:off x="457201" y="1377236"/>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One-to-One</a:t>
            </a:r>
            <a:endParaRPr lang="en-US" sz="1800" b="1" kern="1200" dirty="0">
              <a:latin typeface="Calibri" pitchFamily="34" charset="0"/>
              <a:cs typeface="Calibri" pitchFamily="34" charset="0"/>
            </a:endParaRPr>
          </a:p>
        </p:txBody>
      </p:sp>
      <p:sp>
        <p:nvSpPr>
          <p:cNvPr id="10" name="TextBox 9"/>
          <p:cNvSpPr txBox="1"/>
          <p:nvPr/>
        </p:nvSpPr>
        <p:spPr>
          <a:xfrm>
            <a:off x="381000" y="22098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kind of mapping exists when an entity of one entity set can be associated with only one entity of another set.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every vehicle has a unique registration.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No two vehicles can have the same registration details.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 is one-to-one, that is, one vehicle-one registration.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mapping cardinality can be seen in the following figure:</a:t>
            </a:r>
          </a:p>
        </p:txBody>
      </p:sp>
      <p:pic>
        <p:nvPicPr>
          <p:cNvPr id="11" name="Picture 10" descr="Figure 2.7.tif"/>
          <p:cNvPicPr>
            <a:picLocks noChangeAspect="1"/>
          </p:cNvPicPr>
          <p:nvPr/>
        </p:nvPicPr>
        <p:blipFill>
          <a:blip r:embed="rId2" cstate="print"/>
          <a:stretch>
            <a:fillRect/>
          </a:stretch>
        </p:blipFill>
        <p:spPr>
          <a:xfrm>
            <a:off x="1752600" y="4191000"/>
            <a:ext cx="5449661" cy="205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6-11</a:t>
            </a:r>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kind of mapping exists when an entity of one set can be associated with more than one entity of another entity set.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 customer can have more than one vehicle.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Therefore, the mapping is a one to many mapping, that is, one customer - one or more vehicles.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mapping cardinality can be seen in the following figure:</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One-to-Many</a:t>
            </a:r>
            <a:endParaRPr lang="en-US" sz="1800" b="1" kern="1200" dirty="0">
              <a:latin typeface="Calibri" pitchFamily="34" charset="0"/>
              <a:cs typeface="Calibri" pitchFamily="34" charset="0"/>
            </a:endParaRPr>
          </a:p>
        </p:txBody>
      </p:sp>
      <p:pic>
        <p:nvPicPr>
          <p:cNvPr id="10" name="Picture 9" descr="Figure 2.8.tif"/>
          <p:cNvPicPr>
            <a:picLocks noChangeAspect="1"/>
          </p:cNvPicPr>
          <p:nvPr/>
        </p:nvPicPr>
        <p:blipFill>
          <a:blip r:embed="rId2" cstate="print"/>
          <a:stretch>
            <a:fillRect/>
          </a:stretch>
        </p:blipFill>
        <p:spPr>
          <a:xfrm>
            <a:off x="2438400" y="3733800"/>
            <a:ext cx="3962400" cy="28109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7-11</a:t>
            </a:r>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kind of mapping exists when many entities of one set is associated with an entity of another set.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association is done irrespective of whether the latter entity is already associated to other or more entities of the former entity set.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every vehicle has only one manufacturing company but the same company or coalition can manufacture more than one kind of vehicle.</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mapping can be seen in the following figure: </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Many-to-One</a:t>
            </a:r>
            <a:endParaRPr lang="en-US" sz="1800" b="1" kern="1200" dirty="0">
              <a:latin typeface="Calibri" pitchFamily="34" charset="0"/>
              <a:cs typeface="Calibri" pitchFamily="34" charset="0"/>
            </a:endParaRPr>
          </a:p>
        </p:txBody>
      </p:sp>
      <p:pic>
        <p:nvPicPr>
          <p:cNvPr id="10" name="Picture 9" descr="Figure 2.9.tif"/>
          <p:cNvPicPr>
            <a:picLocks noChangeAspect="1"/>
          </p:cNvPicPr>
          <p:nvPr/>
        </p:nvPicPr>
        <p:blipFill>
          <a:blip r:embed="rId3" cstate="print"/>
          <a:stretch>
            <a:fillRect/>
          </a:stretch>
        </p:blipFill>
        <p:spPr>
          <a:xfrm>
            <a:off x="2667000" y="3962400"/>
            <a:ext cx="3200400" cy="25921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8-11</a:t>
            </a:r>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kind of mapping exists when any number of entities of one set can be associated with any number of entities of the other entity set.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customer can have more than one account and an account can have more than one customer associated with it in case it is a joint account or similar.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Therefore, the mapping is many-to-many, that is, one or more customers associated with one or more accounts.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mapping cardinality can be seen in the following figure: </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Many-to-Many</a:t>
            </a:r>
            <a:endParaRPr lang="en-US" sz="1800" b="1" kern="1200" dirty="0">
              <a:latin typeface="Calibri" pitchFamily="34" charset="0"/>
              <a:cs typeface="Calibri" pitchFamily="34" charset="0"/>
            </a:endParaRPr>
          </a:p>
        </p:txBody>
      </p:sp>
      <p:pic>
        <p:nvPicPr>
          <p:cNvPr id="10" name="Picture 9" descr="Figure 2.10.tif"/>
          <p:cNvPicPr>
            <a:picLocks noChangeAspect="1"/>
          </p:cNvPicPr>
          <p:nvPr/>
        </p:nvPicPr>
        <p:blipFill>
          <a:blip r:embed="rId3" cstate="print"/>
          <a:stretch>
            <a:fillRect/>
          </a:stretch>
        </p:blipFill>
        <p:spPr>
          <a:xfrm>
            <a:off x="3048000" y="3962400"/>
            <a:ext cx="3124200" cy="25645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9-11</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Some additional concepts in the E-R model are as follows:</a:t>
            </a:r>
          </a:p>
        </p:txBody>
      </p:sp>
      <p:grpSp>
        <p:nvGrpSpPr>
          <p:cNvPr id="6" name="Group 5"/>
          <p:cNvGrpSpPr/>
          <p:nvPr/>
        </p:nvGrpSpPr>
        <p:grpSpPr>
          <a:xfrm>
            <a:off x="457200" y="1371600"/>
            <a:ext cx="2362200" cy="5334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Primary Keys</a:t>
              </a:r>
            </a:p>
          </p:txBody>
        </p:sp>
      </p:grpSp>
      <p:sp>
        <p:nvSpPr>
          <p:cNvPr id="9" name="TextBox 8"/>
          <p:cNvSpPr txBox="1"/>
          <p:nvPr/>
        </p:nvSpPr>
        <p:spPr>
          <a:xfrm>
            <a:off x="381000" y="2020669"/>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primary key is an attribute that can uniquely define an entity in an entity set.</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following table contains the details of students in a school. </a:t>
            </a:r>
          </a:p>
        </p:txBody>
      </p:sp>
      <p:pic>
        <p:nvPicPr>
          <p:cNvPr id="1026" name="Picture 2"/>
          <p:cNvPicPr>
            <a:picLocks noChangeAspect="1" noChangeArrowheads="1"/>
          </p:cNvPicPr>
          <p:nvPr/>
        </p:nvPicPr>
        <p:blipFill>
          <a:blip r:embed="rId2" cstate="print"/>
          <a:srcRect/>
          <a:stretch>
            <a:fillRect/>
          </a:stretch>
        </p:blipFill>
        <p:spPr bwMode="auto">
          <a:xfrm>
            <a:off x="1600200" y="2819400"/>
            <a:ext cx="6072188" cy="1295400"/>
          </a:xfrm>
          <a:prstGeom prst="rect">
            <a:avLst/>
          </a:prstGeom>
          <a:noFill/>
          <a:ln w="9525">
            <a:noFill/>
            <a:miter lim="800000"/>
            <a:headEnd/>
            <a:tailEnd/>
          </a:ln>
        </p:spPr>
      </p:pic>
      <p:sp>
        <p:nvSpPr>
          <p:cNvPr id="11" name="TextBox 10"/>
          <p:cNvSpPr txBox="1"/>
          <p:nvPr/>
        </p:nvSpPr>
        <p:spPr>
          <a:xfrm>
            <a:off x="381000" y="4521875"/>
            <a:ext cx="83058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Every student has a unique enrollment number (such as </a:t>
            </a:r>
            <a:r>
              <a:rPr lang="en-US" sz="1800" dirty="0" err="1">
                <a:cs typeface="Courier New" pitchFamily="49" charset="0"/>
              </a:rPr>
              <a:t>enrollment_number</a:t>
            </a:r>
            <a:r>
              <a:rPr lang="en-US" sz="1800" dirty="0">
                <a:latin typeface="Calibri" pitchFamily="34" charset="0"/>
                <a:cs typeface="Calibri" pitchFamily="34" charset="0"/>
              </a:rPr>
              <a:t>), which is unique to the student.</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Any student can be identified based on the enrollment number. </a:t>
            </a:r>
          </a:p>
          <a:p>
            <a:pPr marL="341313" indent="-341313">
              <a:lnSpc>
                <a:spcPct val="100000"/>
              </a:lnSpc>
              <a:spcBef>
                <a:spcPts val="0"/>
              </a:spcBef>
            </a:pPr>
            <a:endParaRPr lang="en-US" sz="1800" dirty="0">
              <a:latin typeface="Calibri" pitchFamily="34" charset="0"/>
              <a:cs typeface="Calibri" pitchFamily="34" charset="0"/>
            </a:endParaRPr>
          </a:p>
        </p:txBody>
      </p:sp>
      <p:sp>
        <p:nvSpPr>
          <p:cNvPr id="12" name="TextBox 11"/>
          <p:cNvSpPr txBox="1"/>
          <p:nvPr/>
        </p:nvSpPr>
        <p:spPr>
          <a:xfrm>
            <a:off x="3733800" y="4191000"/>
            <a:ext cx="1828800" cy="252826"/>
          </a:xfrm>
          <a:prstGeom prst="rect">
            <a:avLst/>
          </a:prstGeom>
          <a:noFill/>
        </p:spPr>
        <p:txBody>
          <a:bodyPr wrap="square" rtlCol="0">
            <a:spAutoFit/>
          </a:bodyPr>
          <a:lstStyle/>
          <a:p>
            <a:r>
              <a:rPr lang="en-US" b="1" dirty="0">
                <a:latin typeface="Calibri" pitchFamily="34" charset="0"/>
                <a:cs typeface="Calibri" pitchFamily="34" charset="0"/>
              </a:rPr>
              <a:t>Student Details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10-11</a:t>
            </a:r>
          </a:p>
        </p:txBody>
      </p:sp>
      <p:grpSp>
        <p:nvGrpSpPr>
          <p:cNvPr id="5" name="Group 4"/>
          <p:cNvGrpSpPr/>
          <p:nvPr/>
        </p:nvGrpSpPr>
        <p:grpSpPr>
          <a:xfrm>
            <a:off x="457200" y="1066800"/>
            <a:ext cx="2362200" cy="5334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Weak Entity Sets</a:t>
              </a:r>
            </a:p>
          </p:txBody>
        </p:sp>
      </p:grpSp>
      <p:sp>
        <p:nvSpPr>
          <p:cNvPr id="8" name="TextBox 7"/>
          <p:cNvSpPr txBox="1"/>
          <p:nvPr/>
        </p:nvSpPr>
        <p:spPr>
          <a:xfrm>
            <a:off x="381000" y="1715869"/>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Entity sets that do not have enough attributes to establish a primary key are called weak entity sets.</a:t>
            </a:r>
          </a:p>
        </p:txBody>
      </p:sp>
      <p:grpSp>
        <p:nvGrpSpPr>
          <p:cNvPr id="9" name="Group 8"/>
          <p:cNvGrpSpPr/>
          <p:nvPr/>
        </p:nvGrpSpPr>
        <p:grpSpPr>
          <a:xfrm>
            <a:off x="457200" y="2438400"/>
            <a:ext cx="2362200" cy="533400"/>
            <a:chOff x="0" y="21039"/>
            <a:chExt cx="6096000" cy="1067040"/>
          </a:xfrm>
          <a:scene3d>
            <a:camera prst="orthographicFront"/>
            <a:lightRig rig="flat" dir="t"/>
          </a:scene3d>
        </p:grpSpPr>
        <p:sp>
          <p:nvSpPr>
            <p:cNvPr id="10" name="Rounded Rectangle 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Strong Entity Sets</a:t>
              </a:r>
            </a:p>
          </p:txBody>
        </p:sp>
      </p:grpSp>
      <p:sp>
        <p:nvSpPr>
          <p:cNvPr id="12" name="TextBox 11"/>
          <p:cNvSpPr txBox="1"/>
          <p:nvPr/>
        </p:nvSpPr>
        <p:spPr>
          <a:xfrm>
            <a:off x="381000" y="3087469"/>
            <a:ext cx="83058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Entity sets that have enough attributes to establish a primary key are called strong entity sets.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the scenario of an educational institution where at the end of each semester, students are required to complete and submit a set of assignments.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teacher keeps track of the assignments submitted by the students.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assignment and a student can be considered as two separate entities.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assignment entity is described by the attributes </a:t>
            </a:r>
            <a:r>
              <a:rPr lang="en-US" sz="1800" b="1" dirty="0" err="1">
                <a:cs typeface="Courier New" pitchFamily="49" charset="0"/>
              </a:rPr>
              <a:t>assignment_number</a:t>
            </a:r>
            <a:r>
              <a:rPr lang="en-US" sz="1800" dirty="0">
                <a:latin typeface="Calibri" pitchFamily="34" charset="0"/>
                <a:cs typeface="Calibri" pitchFamily="34" charset="0"/>
              </a:rPr>
              <a:t> a</a:t>
            </a:r>
            <a:r>
              <a:rPr lang="en-US" sz="1800" b="1" dirty="0">
                <a:latin typeface="Calibri" pitchFamily="34" charset="0"/>
                <a:cs typeface="Calibri" pitchFamily="34" charset="0"/>
              </a:rPr>
              <a:t>nd </a:t>
            </a:r>
            <a:r>
              <a:rPr lang="en-US" sz="1800" b="1" dirty="0">
                <a:cs typeface="Courier New" pitchFamily="49" charset="0"/>
              </a:rPr>
              <a:t>subject</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student entity is described by </a:t>
            </a:r>
            <a:r>
              <a:rPr lang="en-US" sz="1800" b="1" dirty="0">
                <a:cs typeface="Courier New" pitchFamily="49" charset="0"/>
              </a:rPr>
              <a:t>roll_number</a:t>
            </a:r>
            <a:r>
              <a:rPr lang="en-US" sz="1800" dirty="0">
                <a:latin typeface="Calibri" pitchFamily="34" charset="0"/>
                <a:cs typeface="Calibri" pitchFamily="34" charset="0"/>
              </a:rPr>
              <a:t>, </a:t>
            </a:r>
            <a:r>
              <a:rPr lang="en-US" sz="1800" b="1" dirty="0">
                <a:cs typeface="Courier New" pitchFamily="49" charset="0"/>
              </a:rPr>
              <a:t>name</a:t>
            </a:r>
            <a:r>
              <a:rPr lang="en-US" sz="1800" dirty="0">
                <a:latin typeface="Calibri" pitchFamily="34" charset="0"/>
                <a:cs typeface="Calibri" pitchFamily="34" charset="0"/>
              </a:rPr>
              <a:t>, and </a:t>
            </a:r>
            <a:r>
              <a:rPr lang="en-US" sz="1800" b="1" dirty="0">
                <a:cs typeface="Courier New" pitchFamily="49" charset="0"/>
              </a:rPr>
              <a:t>semester</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assignment entities can be grouped to form an assignment entity set and the student entities can be grouped to form a student entity set.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entity sets are associated by the relation 'submitted by'.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11-11</a:t>
            </a:r>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relationship is depicted in the following figure :</a:t>
            </a:r>
          </a:p>
        </p:txBody>
      </p:sp>
      <p:pic>
        <p:nvPicPr>
          <p:cNvPr id="6" name="Picture 5" descr="Figure 2.11.tif"/>
          <p:cNvPicPr>
            <a:picLocks noChangeAspect="1"/>
          </p:cNvPicPr>
          <p:nvPr/>
        </p:nvPicPr>
        <p:blipFill>
          <a:blip r:embed="rId2" cstate="print"/>
          <a:stretch>
            <a:fillRect/>
          </a:stretch>
        </p:blipFill>
        <p:spPr>
          <a:xfrm>
            <a:off x="2209799" y="1371600"/>
            <a:ext cx="4733059" cy="2971800"/>
          </a:xfrm>
          <a:prstGeom prst="rect">
            <a:avLst/>
          </a:prstGeom>
        </p:spPr>
      </p:pic>
      <p:sp>
        <p:nvSpPr>
          <p:cNvPr id="7" name="TextBox 6"/>
          <p:cNvSpPr txBox="1"/>
          <p:nvPr/>
        </p:nvSpPr>
        <p:spPr>
          <a:xfrm>
            <a:off x="381000" y="4507468"/>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attributes, </a:t>
            </a:r>
            <a:r>
              <a:rPr lang="en-US" sz="1800" b="1" dirty="0" err="1">
                <a:cs typeface="Courier New" pitchFamily="49" charset="0"/>
              </a:rPr>
              <a:t>assignment_number</a:t>
            </a:r>
            <a:r>
              <a:rPr lang="en-US" sz="1800" dirty="0">
                <a:latin typeface="Calibri" pitchFamily="34" charset="0"/>
                <a:cs typeface="Calibri" pitchFamily="34" charset="0"/>
              </a:rPr>
              <a:t> and </a:t>
            </a:r>
            <a:r>
              <a:rPr lang="en-US" sz="1800" b="1" dirty="0">
                <a:cs typeface="Courier New" pitchFamily="49" charset="0"/>
              </a:rPr>
              <a:t>subject</a:t>
            </a:r>
            <a:r>
              <a:rPr lang="en-US" sz="1800" dirty="0">
                <a:latin typeface="Calibri" pitchFamily="34" charset="0"/>
                <a:cs typeface="Calibri" pitchFamily="34" charset="0"/>
              </a:rPr>
              <a:t>, are not enough to identify an assignment entity uniquely.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a:cs typeface="Courier New" pitchFamily="49" charset="0"/>
              </a:rPr>
              <a:t>roll_number</a:t>
            </a:r>
            <a:r>
              <a:rPr lang="en-US" sz="1800" dirty="0">
                <a:latin typeface="Calibri" pitchFamily="34" charset="0"/>
                <a:cs typeface="Calibri" pitchFamily="34" charset="0"/>
              </a:rPr>
              <a:t> attribute alone is enough to uniquely identify any student entity. Therefore, </a:t>
            </a:r>
            <a:r>
              <a:rPr lang="en-US" sz="1800" b="1" dirty="0">
                <a:cs typeface="Courier New" pitchFamily="49" charset="0"/>
              </a:rPr>
              <a:t>roll_number</a:t>
            </a:r>
            <a:r>
              <a:rPr lang="en-US" sz="1800" dirty="0">
                <a:cs typeface="Courier New" pitchFamily="49" charset="0"/>
              </a:rPr>
              <a:t> </a:t>
            </a:r>
            <a:r>
              <a:rPr lang="en-US" sz="1800" dirty="0">
                <a:latin typeface="Calibri" pitchFamily="34" charset="0"/>
                <a:cs typeface="Calibri" pitchFamily="34" charset="0"/>
              </a:rPr>
              <a:t>is a primary key for the student entity set.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assignment entity set is a weak entity set since it lacks a primary key.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student entity set is a strong entity set due to the presence of the </a:t>
            </a:r>
            <a:r>
              <a:rPr lang="en-US" sz="1800" b="1" dirty="0">
                <a:cs typeface="Courier New" pitchFamily="49" charset="0"/>
              </a:rPr>
              <a:t>roll_number</a:t>
            </a:r>
            <a:r>
              <a:rPr lang="en-US" sz="1800" dirty="0">
                <a:latin typeface="Calibri" pitchFamily="34" charset="0"/>
                <a:cs typeface="Calibri" pitchFamily="34" charset="0"/>
              </a:rPr>
              <a:t> attribute.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1-7</a:t>
            </a:r>
          </a:p>
        </p:txBody>
      </p:sp>
      <p:sp>
        <p:nvSpPr>
          <p:cNvPr id="5" name="TextBox 4"/>
          <p:cNvSpPr txBox="1"/>
          <p:nvPr/>
        </p:nvSpPr>
        <p:spPr>
          <a:xfrm>
            <a:off x="381000" y="914400"/>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E-R diagram is a graphical representation of the E-R model.</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E-R diagram, with the help of various symbols, effectively represents various components of the E-R model.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symbols used for various components can be seen in the following table:</a:t>
            </a:r>
          </a:p>
        </p:txBody>
      </p:sp>
      <p:pic>
        <p:nvPicPr>
          <p:cNvPr id="2051" name="Picture 3"/>
          <p:cNvPicPr>
            <a:picLocks noChangeAspect="1" noChangeArrowheads="1"/>
          </p:cNvPicPr>
          <p:nvPr/>
        </p:nvPicPr>
        <p:blipFill>
          <a:blip r:embed="rId2" cstate="print"/>
          <a:srcRect/>
          <a:stretch>
            <a:fillRect/>
          </a:stretch>
        </p:blipFill>
        <p:spPr bwMode="auto">
          <a:xfrm>
            <a:off x="1752600" y="2133600"/>
            <a:ext cx="5295900" cy="44672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2-7</a:t>
            </a:r>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Attributes in the E-R model can be further classified as:</a:t>
            </a:r>
          </a:p>
        </p:txBody>
      </p:sp>
      <p:grpSp>
        <p:nvGrpSpPr>
          <p:cNvPr id="6" name="Group 5"/>
          <p:cNvGrpSpPr/>
          <p:nvPr/>
        </p:nvGrpSpPr>
        <p:grpSpPr>
          <a:xfrm>
            <a:off x="381000" y="1369874"/>
            <a:ext cx="1905000" cy="692727"/>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9" name="TextBox 8"/>
          <p:cNvSpPr txBox="1"/>
          <p:nvPr/>
        </p:nvSpPr>
        <p:spPr>
          <a:xfrm>
            <a:off x="381000" y="2208074"/>
            <a:ext cx="84582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multi-valued attribute is illustrated with a double-line ellipse, which has more than one value for at least one instance of its entity.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attribute may have upper and lower bounds specified for any individual entity value.</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telephone attribute of an individual may have one or more values, that is, an individual can have one or more telephone numbers.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Hence, the telephone attribute is a multi-valued attribute.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symbol and example of a multi-valued attribute can be seen in the following figure:</a:t>
            </a:r>
          </a:p>
        </p:txBody>
      </p:sp>
      <p:sp>
        <p:nvSpPr>
          <p:cNvPr id="14" name="Rounded Rectangle 4"/>
          <p:cNvSpPr/>
          <p:nvPr/>
        </p:nvSpPr>
        <p:spPr>
          <a:xfrm>
            <a:off x="457201" y="1369874"/>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Multi-valued</a:t>
            </a:r>
            <a:endParaRPr lang="en-US" sz="1800" b="1" kern="12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2819400" y="4724400"/>
            <a:ext cx="3543300" cy="10763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A5756-56CF-42C1-B54E-B4C62C68D08E}"/>
              </a:ext>
            </a:extLst>
          </p:cNvPr>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a:extLst>
              <a:ext uri="{FF2B5EF4-FFF2-40B4-BE49-F238E27FC236}">
                <a16:creationId xmlns:a16="http://schemas.microsoft.com/office/drawing/2014/main" id="{DE5DCCD4-1CF3-4666-8916-82A7089A90F9}"/>
              </a:ext>
            </a:extLst>
          </p:cNvPr>
          <p:cNvSpPr>
            <a:spLocks noGrp="1"/>
          </p:cNvSpPr>
          <p:nvPr>
            <p:ph type="ftr" sz="quarter" idx="11"/>
          </p:nvPr>
        </p:nvSpPr>
        <p:spPr/>
        <p:txBody>
          <a:bodyPr/>
          <a:lstStyle/>
          <a:p>
            <a:pPr>
              <a:defRPr/>
            </a:pPr>
            <a:r>
              <a:rPr lang="en-US"/>
              <a:t>E-R Model and Normalization/ Session 2 </a:t>
            </a:r>
            <a:endParaRPr lang="en-US" dirty="0"/>
          </a:p>
        </p:txBody>
      </p:sp>
      <p:sp>
        <p:nvSpPr>
          <p:cNvPr id="4" name="Title 3">
            <a:extLst>
              <a:ext uri="{FF2B5EF4-FFF2-40B4-BE49-F238E27FC236}">
                <a16:creationId xmlns:a16="http://schemas.microsoft.com/office/drawing/2014/main" id="{11BF69C0-82BE-44CB-9ED0-D136C305C0A6}"/>
              </a:ext>
            </a:extLst>
          </p:cNvPr>
          <p:cNvSpPr>
            <a:spLocks noGrp="1"/>
          </p:cNvSpPr>
          <p:nvPr>
            <p:ph type="title"/>
          </p:nvPr>
        </p:nvSpPr>
        <p:spPr/>
        <p:txBody>
          <a:bodyPr/>
          <a:lstStyle/>
          <a:p>
            <a:r>
              <a:rPr lang="en-US" dirty="0" err="1"/>
              <a:t>Cac</a:t>
            </a:r>
            <a:r>
              <a:rPr lang="en-US" dirty="0"/>
              <a:t> phan can </a:t>
            </a:r>
            <a:r>
              <a:rPr lang="en-US" dirty="0" err="1"/>
              <a:t>quan</a:t>
            </a:r>
            <a:r>
              <a:rPr lang="en-US" dirty="0"/>
              <a:t> tam</a:t>
            </a:r>
          </a:p>
        </p:txBody>
      </p:sp>
      <p:sp>
        <p:nvSpPr>
          <p:cNvPr id="10" name="TextBox 9">
            <a:extLst>
              <a:ext uri="{FF2B5EF4-FFF2-40B4-BE49-F238E27FC236}">
                <a16:creationId xmlns:a16="http://schemas.microsoft.com/office/drawing/2014/main" id="{05829EEF-F997-4DF9-9C97-88E1967F5A6C}"/>
              </a:ext>
            </a:extLst>
          </p:cNvPr>
          <p:cNvSpPr txBox="1"/>
          <p:nvPr/>
        </p:nvSpPr>
        <p:spPr>
          <a:xfrm>
            <a:off x="0" y="914400"/>
            <a:ext cx="9144000" cy="6722610"/>
          </a:xfrm>
          <a:prstGeom prst="rect">
            <a:avLst/>
          </a:prstGeom>
          <a:noFill/>
        </p:spPr>
        <p:txBody>
          <a:bodyPr wrap="square" rtlCol="0">
            <a:spAutoFit/>
          </a:bodyPr>
          <a:lstStyle/>
          <a:p>
            <a:r>
              <a:rPr lang="en-US" b="1" dirty="0"/>
              <a:t>1&gt;Data Model</a:t>
            </a:r>
          </a:p>
          <a:p>
            <a:r>
              <a:rPr lang="en-US" b="1" dirty="0"/>
              <a:t>2&gt;Entity-Relation(E-R)Diagrams</a:t>
            </a:r>
          </a:p>
          <a:p>
            <a:r>
              <a:rPr lang="en-US" b="1" dirty="0"/>
              <a:t>3&gt;</a:t>
            </a:r>
            <a:r>
              <a:rPr lang="en-US" b="1" dirty="0">
                <a:latin typeface="Calibri" pitchFamily="34" charset="0"/>
                <a:cs typeface="Calibri" pitchFamily="34" charset="0"/>
              </a:rPr>
              <a:t>Relationships associate one or more entities and can be of three types as follows:</a:t>
            </a:r>
          </a:p>
          <a:p>
            <a:r>
              <a:rPr lang="en-US" b="1" dirty="0">
                <a:latin typeface="Calibri" pitchFamily="34" charset="0"/>
                <a:cs typeface="Calibri" pitchFamily="34" charset="0"/>
              </a:rPr>
              <a:t>Self-relationships</a:t>
            </a:r>
          </a:p>
          <a:p>
            <a:r>
              <a:rPr lang="en-US" b="1" dirty="0">
                <a:latin typeface="Calibri" pitchFamily="34" charset="0"/>
                <a:cs typeface="Calibri" pitchFamily="34" charset="0"/>
              </a:rPr>
              <a:t>Binary Relationships</a:t>
            </a:r>
          </a:p>
          <a:p>
            <a:r>
              <a:rPr lang="en-US" b="1" dirty="0">
                <a:latin typeface="Calibri" pitchFamily="34" charset="0"/>
                <a:cs typeface="Calibri" pitchFamily="34" charset="0"/>
              </a:rPr>
              <a:t>Ternary Relationships</a:t>
            </a:r>
          </a:p>
          <a:p>
            <a:r>
              <a:rPr lang="en-US" b="1" dirty="0">
                <a:latin typeface="Calibri" pitchFamily="34" charset="0"/>
                <a:cs typeface="Calibri" pitchFamily="34" charset="0"/>
              </a:rPr>
              <a:t>4&gt;Relationships can also be classified as per mapping cardinalities as follows:</a:t>
            </a:r>
          </a:p>
          <a:p>
            <a:r>
              <a:rPr lang="en-US" b="1" dirty="0">
                <a:latin typeface="Calibri" pitchFamily="34" charset="0"/>
                <a:cs typeface="Calibri" pitchFamily="34" charset="0"/>
              </a:rPr>
              <a:t>One-to-One</a:t>
            </a:r>
          </a:p>
          <a:p>
            <a:r>
              <a:rPr lang="en-US" b="1" dirty="0">
                <a:latin typeface="Calibri" pitchFamily="34" charset="0"/>
                <a:cs typeface="Calibri" pitchFamily="34" charset="0"/>
              </a:rPr>
              <a:t>One-to-Many</a:t>
            </a:r>
          </a:p>
          <a:p>
            <a:r>
              <a:rPr lang="en-US" b="1" dirty="0">
                <a:latin typeface="Calibri" pitchFamily="34" charset="0"/>
                <a:cs typeface="Calibri" pitchFamily="34" charset="0"/>
              </a:rPr>
              <a:t>Many-to-One</a:t>
            </a:r>
          </a:p>
          <a:p>
            <a:r>
              <a:rPr lang="en-US" b="1" dirty="0">
                <a:latin typeface="Calibri" pitchFamily="34" charset="0"/>
                <a:cs typeface="Calibri" pitchFamily="34" charset="0"/>
              </a:rPr>
              <a:t>Many-to-Many</a:t>
            </a:r>
          </a:p>
          <a:p>
            <a:r>
              <a:rPr lang="en-US" b="1" dirty="0">
                <a:latin typeface="Calibri" pitchFamily="34" charset="0"/>
                <a:cs typeface="Calibri" pitchFamily="34" charset="0"/>
              </a:rPr>
              <a:t>5&gt;Primary key</a:t>
            </a:r>
          </a:p>
          <a:p>
            <a:r>
              <a:rPr lang="en-US" b="1" dirty="0">
                <a:latin typeface="Calibri" pitchFamily="34" charset="0"/>
                <a:cs typeface="Calibri" pitchFamily="34" charset="0"/>
              </a:rPr>
              <a:t>6&gt;</a:t>
            </a:r>
            <a:r>
              <a:rPr lang="en-US" b="1" dirty="0" err="1">
                <a:latin typeface="Calibri" pitchFamily="34" charset="0"/>
                <a:cs typeface="Calibri" pitchFamily="34" charset="0"/>
              </a:rPr>
              <a:t>Normallization</a:t>
            </a:r>
            <a:r>
              <a:rPr lang="en-US" b="1" dirty="0">
                <a:latin typeface="Calibri" pitchFamily="34" charset="0"/>
                <a:cs typeface="Calibri" pitchFamily="34" charset="0"/>
              </a:rPr>
              <a:t>(</a:t>
            </a:r>
            <a:r>
              <a:rPr lang="en-US" b="1" dirty="0" err="1">
                <a:latin typeface="Calibri" pitchFamily="34" charset="0"/>
                <a:cs typeface="Calibri" pitchFamily="34" charset="0"/>
              </a:rPr>
              <a:t>chuan</a:t>
            </a:r>
            <a:r>
              <a:rPr lang="en-US" b="1" dirty="0">
                <a:latin typeface="Calibri" pitchFamily="34" charset="0"/>
                <a:cs typeface="Calibri" pitchFamily="34" charset="0"/>
              </a:rPr>
              <a:t> </a:t>
            </a:r>
            <a:r>
              <a:rPr lang="en-US" b="1" dirty="0" err="1">
                <a:latin typeface="Calibri" pitchFamily="34" charset="0"/>
                <a:cs typeface="Calibri" pitchFamily="34" charset="0"/>
              </a:rPr>
              <a:t>hoa</a:t>
            </a:r>
            <a:r>
              <a:rPr lang="en-US" b="1" dirty="0">
                <a:latin typeface="Calibri" pitchFamily="34" charset="0"/>
                <a:cs typeface="Calibri" pitchFamily="34" charset="0"/>
              </a:rPr>
              <a:t> data)</a:t>
            </a:r>
          </a:p>
          <a:p>
            <a:r>
              <a:rPr lang="en-US" b="1" dirty="0">
                <a:latin typeface="Calibri" pitchFamily="34" charset="0"/>
                <a:cs typeface="Calibri" pitchFamily="34" charset="0"/>
              </a:rPr>
              <a:t>7&gt;</a:t>
            </a:r>
          </a:p>
          <a:p>
            <a:r>
              <a:rPr lang="en-US" b="1" dirty="0">
                <a:latin typeface="Calibri" pitchFamily="34" charset="0"/>
                <a:cs typeface="Calibri" pitchFamily="34" charset="0"/>
              </a:rPr>
              <a:t>Select , Join</a:t>
            </a:r>
          </a:p>
          <a:p>
            <a:r>
              <a:rPr lang="en-US" b="1" dirty="0">
                <a:latin typeface="Calibri" pitchFamily="34" charset="0"/>
                <a:cs typeface="Calibri" pitchFamily="34" charset="0"/>
              </a:rPr>
              <a:t>Project , Divide</a:t>
            </a:r>
          </a:p>
          <a:p>
            <a:r>
              <a:rPr lang="en-US" b="1" dirty="0">
                <a:latin typeface="Calibri" pitchFamily="34" charset="0"/>
                <a:cs typeface="Calibri" pitchFamily="34" charset="0"/>
              </a:rPr>
              <a:t>Product</a:t>
            </a:r>
          </a:p>
          <a:p>
            <a:r>
              <a:rPr lang="en-US" b="1" dirty="0">
                <a:latin typeface="Calibri" pitchFamily="34" charset="0"/>
                <a:cs typeface="Calibri" pitchFamily="34" charset="0"/>
              </a:rPr>
              <a:t>Union</a:t>
            </a:r>
          </a:p>
          <a:p>
            <a:r>
              <a:rPr lang="en-US" b="1" dirty="0">
                <a:latin typeface="Calibri" pitchFamily="34" charset="0"/>
                <a:cs typeface="Calibri" pitchFamily="34" charset="0"/>
              </a:rPr>
              <a:t>Intersect</a:t>
            </a:r>
          </a:p>
          <a:p>
            <a:r>
              <a:rPr lang="en-US" b="1" dirty="0">
                <a:latin typeface="Calibri" pitchFamily="34" charset="0"/>
                <a:cs typeface="Calibri" pitchFamily="34" charset="0"/>
              </a:rPr>
              <a:t>Difference</a:t>
            </a:r>
          </a:p>
          <a:p>
            <a:endParaRPr lang="en-US" b="1" dirty="0">
              <a:latin typeface="Calibri" pitchFamily="34" charset="0"/>
              <a:cs typeface="Calibri" pitchFamily="34" charset="0"/>
            </a:endParaRPr>
          </a:p>
          <a:p>
            <a:endParaRPr lang="en-US" b="1" dirty="0">
              <a:latin typeface="Calibri" pitchFamily="34" charset="0"/>
              <a:cs typeface="Calibri" pitchFamily="34" charset="0"/>
            </a:endParaRPr>
          </a:p>
          <a:p>
            <a:endParaRPr lang="en-US" b="1" dirty="0">
              <a:latin typeface="Calibri" pitchFamily="34" charset="0"/>
              <a:cs typeface="Calibri" pitchFamily="34" charset="0"/>
            </a:endParaRPr>
          </a:p>
          <a:p>
            <a:endParaRPr lang="en-US" b="1" dirty="0">
              <a:latin typeface="Calibri" pitchFamily="34" charset="0"/>
              <a:cs typeface="Calibri" pitchFamily="34" charset="0"/>
            </a:endParaRPr>
          </a:p>
          <a:p>
            <a:endParaRPr lang="en-US" b="1" dirty="0"/>
          </a:p>
          <a:p>
            <a:endParaRPr lang="en-US" dirty="0"/>
          </a:p>
        </p:txBody>
      </p:sp>
    </p:spTree>
    <p:extLst>
      <p:ext uri="{BB962C8B-B14F-4D97-AF65-F5344CB8AC3E}">
        <p14:creationId xmlns:p14="http://schemas.microsoft.com/office/powerpoint/2010/main" val="67690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3-7</a:t>
            </a:r>
          </a:p>
        </p:txBody>
      </p:sp>
      <p:grpSp>
        <p:nvGrpSpPr>
          <p:cNvPr id="5" name="Group 4"/>
          <p:cNvGrpSpPr/>
          <p:nvPr/>
        </p:nvGrpSpPr>
        <p:grpSpPr>
          <a:xfrm>
            <a:off x="381000" y="9906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828800"/>
            <a:ext cx="84582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composite attribute may itself contain two or more attributes, which represent basic attributes having independent meanings of their own.</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address attribute is usually a composite attribute, composed of attributes such as street, area, and so 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symbol and example of a composite attribute can be seen in the following figure: </a:t>
            </a:r>
          </a:p>
        </p:txBody>
      </p:sp>
      <p:sp>
        <p:nvSpPr>
          <p:cNvPr id="9" name="Rounded Rectangle 4"/>
          <p:cNvSpPr/>
          <p:nvPr/>
        </p:nvSpPr>
        <p:spPr>
          <a:xfrm>
            <a:off x="457201" y="9906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Composite</a:t>
            </a:r>
            <a:endParaRPr lang="en-US" sz="1800" b="1" kern="12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990600" y="3505200"/>
            <a:ext cx="7157113" cy="2209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4-7</a:t>
            </a:r>
          </a:p>
        </p:txBody>
      </p:sp>
      <p:grpSp>
        <p:nvGrpSpPr>
          <p:cNvPr id="5" name="Group 4"/>
          <p:cNvGrpSpPr/>
          <p:nvPr/>
        </p:nvGrpSpPr>
        <p:grpSpPr>
          <a:xfrm>
            <a:off x="381000" y="9906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8288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Derived attributes are attributes whose value is entirely dependent on another attribute and are indicated by dashed ellipses.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age attribute of a person is the best example for derived attributes.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a particular person entity, the age of a person can be determined from the current date and the person's birth date.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symbol and example of a derived attribute can be seen in the following figure: </a:t>
            </a:r>
          </a:p>
        </p:txBody>
      </p:sp>
      <p:sp>
        <p:nvSpPr>
          <p:cNvPr id="9" name="Rounded Rectangle 4"/>
          <p:cNvSpPr/>
          <p:nvPr/>
        </p:nvSpPr>
        <p:spPr>
          <a:xfrm>
            <a:off x="457201" y="9906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Derived</a:t>
            </a:r>
          </a:p>
          <a:p>
            <a:pPr lvl="0" defTabSz="889000">
              <a:lnSpc>
                <a:spcPct val="90000"/>
              </a:lnSpc>
              <a:spcBef>
                <a:spcPct val="0"/>
              </a:spcBef>
              <a:spcAft>
                <a:spcPct val="35000"/>
              </a:spcAft>
            </a:pPr>
            <a:r>
              <a:rPr lang="en-US" sz="1800" b="1" dirty="0">
                <a:latin typeface="Calibri" pitchFamily="34" charset="0"/>
                <a:cs typeface="Calibri" pitchFamily="34" charset="0"/>
              </a:rPr>
              <a:t> (</a:t>
            </a:r>
            <a:r>
              <a:rPr lang="en-US" sz="1800" b="1" dirty="0" err="1">
                <a:latin typeface="Calibri" pitchFamily="34" charset="0"/>
                <a:cs typeface="Calibri" pitchFamily="34" charset="0"/>
              </a:rPr>
              <a:t>dẫn</a:t>
            </a:r>
            <a:r>
              <a:rPr lang="en-US" sz="1800" b="1" dirty="0">
                <a:latin typeface="Calibri" pitchFamily="34" charset="0"/>
                <a:cs typeface="Calibri" pitchFamily="34" charset="0"/>
              </a:rPr>
              <a:t> </a:t>
            </a:r>
            <a:r>
              <a:rPr lang="en-US" sz="1800" b="1" dirty="0" err="1">
                <a:latin typeface="Calibri" pitchFamily="34" charset="0"/>
                <a:cs typeface="Calibri" pitchFamily="34" charset="0"/>
              </a:rPr>
              <a:t>xuất</a:t>
            </a:r>
            <a:r>
              <a:rPr lang="en-US" sz="1800" b="1" dirty="0">
                <a:latin typeface="Calibri" pitchFamily="34" charset="0"/>
                <a:cs typeface="Calibri" pitchFamily="34" charset="0"/>
              </a:rPr>
              <a:t>)</a:t>
            </a:r>
            <a:endParaRPr lang="en-US" sz="1800" b="1" kern="12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752600" y="3886200"/>
            <a:ext cx="5719527" cy="1600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5-7</a:t>
            </a:r>
          </a:p>
        </p:txBody>
      </p:sp>
      <p:graphicFrame>
        <p:nvGraphicFramePr>
          <p:cNvPr id="6" name="Diagram 5"/>
          <p:cNvGraphicFramePr/>
          <p:nvPr/>
        </p:nvGraphicFramePr>
        <p:xfrm>
          <a:off x="838200" y="1524000"/>
          <a:ext cx="6934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Steps to construct an E-R diagram are as follows: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6-7</a:t>
            </a:r>
          </a:p>
        </p:txBody>
      </p:sp>
      <p:sp>
        <p:nvSpPr>
          <p:cNvPr id="5" name="TextBox 4"/>
          <p:cNvSpPr txBox="1"/>
          <p:nvPr/>
        </p:nvSpPr>
        <p:spPr>
          <a:xfrm>
            <a:off x="381000" y="914400"/>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the scenario of a bank, with customers and accounts. The E-R diagram for the scenario can be constructed as follows:</a:t>
            </a:r>
          </a:p>
        </p:txBody>
      </p:sp>
      <p:graphicFrame>
        <p:nvGraphicFramePr>
          <p:cNvPr id="6" name="Diagram 5"/>
          <p:cNvGraphicFramePr/>
          <p:nvPr/>
        </p:nvGraphicFramePr>
        <p:xfrm>
          <a:off x="457200" y="167640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Entity-Relationship Diagrams 7-7</a:t>
            </a:r>
          </a:p>
        </p:txBody>
      </p:sp>
      <p:graphicFrame>
        <p:nvGraphicFramePr>
          <p:cNvPr id="5" name="Diagram 4"/>
          <p:cNvGraphicFramePr/>
          <p:nvPr/>
        </p:nvGraphicFramePr>
        <p:xfrm>
          <a:off x="457200" y="1143000"/>
          <a:ext cx="8229600" cy="76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Figure 2.16.tif"/>
          <p:cNvPicPr>
            <a:picLocks noChangeAspect="1"/>
          </p:cNvPicPr>
          <p:nvPr/>
        </p:nvPicPr>
        <p:blipFill>
          <a:blip r:embed="rId7" cstate="print"/>
          <a:stretch>
            <a:fillRect/>
          </a:stretch>
        </p:blipFill>
        <p:spPr>
          <a:xfrm>
            <a:off x="914400" y="2057400"/>
            <a:ext cx="7377318" cy="4267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Normalization 1-4</a:t>
            </a:r>
          </a:p>
        </p:txBody>
      </p:sp>
      <p:sp>
        <p:nvSpPr>
          <p:cNvPr id="5" name="TextBox 4"/>
          <p:cNvSpPr txBox="1"/>
          <p:nvPr/>
        </p:nvSpPr>
        <p:spPr>
          <a:xfrm>
            <a:off x="381000" y="914400"/>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Initially, all databases are characterized by large number of columns and records.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approach has certain drawbacks.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following table consist of details of the employees and the project they are working on.</a:t>
            </a:r>
          </a:p>
        </p:txBody>
      </p:sp>
      <p:pic>
        <p:nvPicPr>
          <p:cNvPr id="6147" name="Picture 3"/>
          <p:cNvPicPr>
            <a:picLocks noChangeAspect="1" noChangeArrowheads="1"/>
          </p:cNvPicPr>
          <p:nvPr/>
        </p:nvPicPr>
        <p:blipFill>
          <a:blip r:embed="rId3" cstate="print"/>
          <a:srcRect/>
          <a:stretch>
            <a:fillRect/>
          </a:stretch>
        </p:blipFill>
        <p:spPr bwMode="auto">
          <a:xfrm>
            <a:off x="533400" y="2209800"/>
            <a:ext cx="8000343" cy="1447800"/>
          </a:xfrm>
          <a:prstGeom prst="rect">
            <a:avLst/>
          </a:prstGeom>
          <a:noFill/>
          <a:ln w="9525">
            <a:noFill/>
            <a:miter lim="800000"/>
            <a:headEnd/>
            <a:tailEnd/>
          </a:ln>
        </p:spPr>
      </p:pic>
      <p:grpSp>
        <p:nvGrpSpPr>
          <p:cNvPr id="8" name="Group 7"/>
          <p:cNvGrpSpPr/>
          <p:nvPr/>
        </p:nvGrpSpPr>
        <p:grpSpPr>
          <a:xfrm>
            <a:off x="457200" y="3886200"/>
            <a:ext cx="2209800" cy="457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Repetition Anomaly</a:t>
              </a:r>
            </a:p>
          </p:txBody>
        </p:sp>
      </p:grpSp>
      <p:sp>
        <p:nvSpPr>
          <p:cNvPr id="11" name="TextBox 10"/>
          <p:cNvSpPr txBox="1"/>
          <p:nvPr/>
        </p:nvSpPr>
        <p:spPr>
          <a:xfrm>
            <a:off x="381000" y="4495800"/>
            <a:ext cx="83058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data such as </a:t>
            </a:r>
            <a:r>
              <a:rPr lang="en-US" sz="1800" b="1" dirty="0" err="1">
                <a:cs typeface="Courier New" pitchFamily="49" charset="0"/>
              </a:rPr>
              <a:t>Project_id</a:t>
            </a:r>
            <a:r>
              <a:rPr lang="en-US" sz="1800" dirty="0">
                <a:latin typeface="Calibri" pitchFamily="34" charset="0"/>
                <a:cs typeface="Calibri" pitchFamily="34" charset="0"/>
              </a:rPr>
              <a:t>, </a:t>
            </a:r>
            <a:r>
              <a:rPr lang="en-US" sz="1800" b="1" dirty="0" err="1">
                <a:cs typeface="Courier New" pitchFamily="49" charset="0"/>
              </a:rPr>
              <a:t>Project_name</a:t>
            </a:r>
            <a:r>
              <a:rPr lang="en-US" sz="1800" dirty="0">
                <a:latin typeface="Calibri" pitchFamily="34" charset="0"/>
                <a:cs typeface="Calibri" pitchFamily="34" charset="0"/>
              </a:rPr>
              <a:t>, </a:t>
            </a:r>
            <a:r>
              <a:rPr lang="en-US" sz="1800" b="1" dirty="0">
                <a:cs typeface="Courier New" pitchFamily="49" charset="0"/>
              </a:rPr>
              <a:t>Grade</a:t>
            </a:r>
            <a:r>
              <a:rPr lang="en-US" sz="1800" dirty="0">
                <a:latin typeface="Calibri" pitchFamily="34" charset="0"/>
                <a:cs typeface="Calibri" pitchFamily="34" charset="0"/>
              </a:rPr>
              <a:t>, and </a:t>
            </a:r>
            <a:r>
              <a:rPr lang="en-US" sz="1800" b="1" dirty="0">
                <a:cs typeface="Courier New" pitchFamily="49" charset="0"/>
              </a:rPr>
              <a:t>Salary</a:t>
            </a:r>
            <a:r>
              <a:rPr lang="en-US" sz="1800" dirty="0">
                <a:latin typeface="Calibri" pitchFamily="34" charset="0"/>
                <a:cs typeface="Calibri" pitchFamily="34" charset="0"/>
              </a:rPr>
              <a:t> repeat many times.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repetition hampers both, performance during retrieval of data and the storage capacity.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repetition of data is called the repetition anomaly.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Normalization 2-4</a:t>
            </a:r>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repetition is shown in the following table with the help of shaded cells:</a:t>
            </a:r>
          </a:p>
        </p:txBody>
      </p:sp>
      <p:pic>
        <p:nvPicPr>
          <p:cNvPr id="7170" name="Picture 2"/>
          <p:cNvPicPr>
            <a:picLocks noChangeAspect="1" noChangeArrowheads="1"/>
          </p:cNvPicPr>
          <p:nvPr/>
        </p:nvPicPr>
        <p:blipFill>
          <a:blip r:embed="rId2" cstate="print"/>
          <a:srcRect/>
          <a:stretch>
            <a:fillRect/>
          </a:stretch>
        </p:blipFill>
        <p:spPr bwMode="auto">
          <a:xfrm>
            <a:off x="990600" y="1295400"/>
            <a:ext cx="6807200" cy="1356917"/>
          </a:xfrm>
          <a:prstGeom prst="rect">
            <a:avLst/>
          </a:prstGeom>
          <a:noFill/>
          <a:ln w="9525">
            <a:noFill/>
            <a:miter lim="800000"/>
            <a:headEnd/>
            <a:tailEnd/>
          </a:ln>
        </p:spPr>
      </p:pic>
      <p:grpSp>
        <p:nvGrpSpPr>
          <p:cNvPr id="7" name="Group 6"/>
          <p:cNvGrpSpPr/>
          <p:nvPr/>
        </p:nvGrpSpPr>
        <p:grpSpPr>
          <a:xfrm>
            <a:off x="457200" y="2743200"/>
            <a:ext cx="22098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Insertion Anomaly</a:t>
              </a:r>
            </a:p>
          </p:txBody>
        </p:sp>
      </p:grpSp>
      <p:sp>
        <p:nvSpPr>
          <p:cNvPr id="10" name="TextBox 9"/>
          <p:cNvSpPr txBox="1"/>
          <p:nvPr/>
        </p:nvSpPr>
        <p:spPr>
          <a:xfrm>
            <a:off x="381000" y="3276600"/>
            <a:ext cx="83058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the department recruits a new employee named </a:t>
            </a:r>
            <a:r>
              <a:rPr lang="en-US" sz="1800" b="1" dirty="0">
                <a:cs typeface="Courier New" pitchFamily="49" charset="0"/>
              </a:rPr>
              <a:t>Ann</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that </a:t>
            </a:r>
            <a:r>
              <a:rPr lang="en-US" sz="1800" b="1" dirty="0">
                <a:cs typeface="Courier New" pitchFamily="49" charset="0"/>
              </a:rPr>
              <a:t>Ann</a:t>
            </a:r>
            <a:r>
              <a:rPr lang="en-US" sz="1800" dirty="0">
                <a:latin typeface="Calibri" pitchFamily="34" charset="0"/>
                <a:cs typeface="Calibri" pitchFamily="34" charset="0"/>
              </a:rPr>
              <a:t> has not been assigned any project. Insertion of her details in the table would leave columns </a:t>
            </a:r>
            <a:r>
              <a:rPr lang="en-US" sz="1800" b="1" dirty="0" err="1">
                <a:cs typeface="Courier New" pitchFamily="49" charset="0"/>
              </a:rPr>
              <a:t>Project_id</a:t>
            </a:r>
            <a:r>
              <a:rPr lang="en-US" sz="1800" dirty="0">
                <a:cs typeface="Courier New" pitchFamily="49" charset="0"/>
              </a:rPr>
              <a:t> </a:t>
            </a:r>
            <a:r>
              <a:rPr lang="en-US" sz="1800" dirty="0">
                <a:latin typeface="Calibri" pitchFamily="34" charset="0"/>
                <a:cs typeface="Calibri" pitchFamily="34" charset="0"/>
              </a:rPr>
              <a:t>and </a:t>
            </a:r>
            <a:r>
              <a:rPr lang="en-US" sz="1800" b="1" dirty="0" err="1">
                <a:cs typeface="Courier New" pitchFamily="49" charset="0"/>
              </a:rPr>
              <a:t>Project_name</a:t>
            </a:r>
            <a:r>
              <a:rPr lang="en-US" sz="1800" dirty="0">
                <a:latin typeface="Calibri" pitchFamily="34" charset="0"/>
                <a:cs typeface="Calibri" pitchFamily="34" charset="0"/>
              </a:rPr>
              <a:t> empty.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Leaving columns blank could lead to problems later.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Anomalies created by such insertions are called insertion anomalies as shown in the following table: </a:t>
            </a:r>
          </a:p>
        </p:txBody>
      </p:sp>
      <p:pic>
        <p:nvPicPr>
          <p:cNvPr id="7171" name="Picture 3"/>
          <p:cNvPicPr>
            <a:picLocks noChangeAspect="1" noChangeArrowheads="1"/>
          </p:cNvPicPr>
          <p:nvPr/>
        </p:nvPicPr>
        <p:blipFill>
          <a:blip r:embed="rId3" cstate="print"/>
          <a:srcRect/>
          <a:stretch>
            <a:fillRect/>
          </a:stretch>
        </p:blipFill>
        <p:spPr bwMode="auto">
          <a:xfrm>
            <a:off x="1122018" y="5029200"/>
            <a:ext cx="6802782" cy="1524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Normalization 3-4</a:t>
            </a:r>
          </a:p>
        </p:txBody>
      </p:sp>
      <p:grpSp>
        <p:nvGrpSpPr>
          <p:cNvPr id="5" name="Group 4"/>
          <p:cNvGrpSpPr/>
          <p:nvPr/>
        </p:nvGrpSpPr>
        <p:grpSpPr>
          <a:xfrm>
            <a:off x="457200" y="990600"/>
            <a:ext cx="22098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Deletion Anomaly</a:t>
              </a:r>
            </a:p>
          </p:txBody>
        </p:sp>
      </p:grpSp>
      <p:sp>
        <p:nvSpPr>
          <p:cNvPr id="8" name="TextBox 7"/>
          <p:cNvSpPr txBox="1"/>
          <p:nvPr/>
        </p:nvSpPr>
        <p:spPr>
          <a:xfrm>
            <a:off x="381000" y="1524000"/>
            <a:ext cx="83058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Bob is relieved from the project MAGNUM.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Deleting the record deletes Bob's </a:t>
            </a:r>
            <a:r>
              <a:rPr lang="en-US" sz="1800" b="1" dirty="0" err="1">
                <a:cs typeface="Courier New" pitchFamily="49" charset="0"/>
              </a:rPr>
              <a:t>Emp_no</a:t>
            </a:r>
            <a:r>
              <a:rPr lang="en-US" sz="1800" dirty="0">
                <a:latin typeface="Calibri" pitchFamily="34" charset="0"/>
                <a:cs typeface="Calibri" pitchFamily="34" charset="0"/>
              </a:rPr>
              <a:t>, </a:t>
            </a:r>
            <a:r>
              <a:rPr lang="en-US" sz="1800" b="1" dirty="0">
                <a:cs typeface="Courier New" pitchFamily="49" charset="0"/>
              </a:rPr>
              <a:t>Grade</a:t>
            </a:r>
            <a:r>
              <a:rPr lang="en-US" sz="1800" dirty="0">
                <a:latin typeface="Calibri" pitchFamily="34" charset="0"/>
                <a:cs typeface="Calibri" pitchFamily="34" charset="0"/>
              </a:rPr>
              <a:t>, and </a:t>
            </a:r>
            <a:r>
              <a:rPr lang="en-US" sz="1800" b="1" dirty="0">
                <a:cs typeface="Courier New" pitchFamily="49" charset="0"/>
              </a:rPr>
              <a:t>Salary</a:t>
            </a:r>
            <a:r>
              <a:rPr lang="en-US" sz="1800" dirty="0">
                <a:latin typeface="Calibri" pitchFamily="34" charset="0"/>
                <a:cs typeface="Calibri" pitchFamily="34" charset="0"/>
              </a:rPr>
              <a:t> details too.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loss of data is harmful as all of Bob's personal details are also lost.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kind of loss of data due to deletion is called deletion anomaly as can be seen in the following table:</a:t>
            </a:r>
          </a:p>
        </p:txBody>
      </p:sp>
      <p:pic>
        <p:nvPicPr>
          <p:cNvPr id="8194" name="Picture 2"/>
          <p:cNvPicPr>
            <a:picLocks noChangeAspect="1" noChangeArrowheads="1"/>
          </p:cNvPicPr>
          <p:nvPr/>
        </p:nvPicPr>
        <p:blipFill>
          <a:blip r:embed="rId3" cstate="print"/>
          <a:srcRect/>
          <a:stretch>
            <a:fillRect/>
          </a:stretch>
        </p:blipFill>
        <p:spPr bwMode="auto">
          <a:xfrm>
            <a:off x="1142999" y="3048000"/>
            <a:ext cx="6381549" cy="990600"/>
          </a:xfrm>
          <a:prstGeom prst="rect">
            <a:avLst/>
          </a:prstGeom>
          <a:noFill/>
          <a:ln w="9525">
            <a:noFill/>
            <a:miter lim="800000"/>
            <a:headEnd/>
            <a:tailEnd/>
          </a:ln>
        </p:spPr>
      </p:pic>
      <p:grpSp>
        <p:nvGrpSpPr>
          <p:cNvPr id="10" name="Group 9"/>
          <p:cNvGrpSpPr/>
          <p:nvPr/>
        </p:nvGrpSpPr>
        <p:grpSpPr>
          <a:xfrm>
            <a:off x="457200" y="4237672"/>
            <a:ext cx="2209800" cy="457200"/>
            <a:chOff x="0" y="21039"/>
            <a:chExt cx="6096000" cy="1067040"/>
          </a:xfrm>
          <a:scene3d>
            <a:camera prst="orthographicFront"/>
            <a:lightRig rig="flat" dir="t"/>
          </a:scene3d>
        </p:grpSpPr>
        <p:sp>
          <p:nvSpPr>
            <p:cNvPr id="11" name="Rounded Rectangle 10"/>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2"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Updating Anomaly</a:t>
              </a:r>
            </a:p>
          </p:txBody>
        </p:sp>
      </p:grpSp>
      <p:sp>
        <p:nvSpPr>
          <p:cNvPr id="13" name="TextBox 12"/>
          <p:cNvSpPr txBox="1"/>
          <p:nvPr/>
        </p:nvSpPr>
        <p:spPr>
          <a:xfrm>
            <a:off x="381000" y="4771072"/>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John was given a hike in </a:t>
            </a:r>
            <a:r>
              <a:rPr lang="en-US" sz="1800" b="1" dirty="0">
                <a:cs typeface="Courier New" pitchFamily="49" charset="0"/>
              </a:rPr>
              <a:t>Salary</a:t>
            </a:r>
            <a:r>
              <a:rPr lang="en-US" sz="1800" dirty="0">
                <a:latin typeface="Calibri" pitchFamily="34" charset="0"/>
                <a:cs typeface="Calibri" pitchFamily="34" charset="0"/>
              </a:rPr>
              <a:t> or John was demoted.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change in John's </a:t>
            </a:r>
            <a:r>
              <a:rPr lang="en-US" sz="1800" b="1" dirty="0">
                <a:cs typeface="Courier New" pitchFamily="49" charset="0"/>
              </a:rPr>
              <a:t>Salary</a:t>
            </a:r>
            <a:r>
              <a:rPr lang="en-US" sz="1800" dirty="0">
                <a:latin typeface="Calibri" pitchFamily="34" charset="0"/>
                <a:cs typeface="Calibri" pitchFamily="34" charset="0"/>
              </a:rPr>
              <a:t> or </a:t>
            </a:r>
            <a:r>
              <a:rPr lang="en-US" sz="1800" b="1" dirty="0">
                <a:cs typeface="Courier New" pitchFamily="49" charset="0"/>
              </a:rPr>
              <a:t>Grade</a:t>
            </a:r>
            <a:r>
              <a:rPr lang="en-US" sz="1800" dirty="0">
                <a:latin typeface="Calibri" pitchFamily="34" charset="0"/>
                <a:cs typeface="Calibri" pitchFamily="34" charset="0"/>
              </a:rPr>
              <a:t> needs to be reflected in all projects John works for.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problem in updating all the occurrences is called updating anomaly.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81000" y="22098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Normalization 4-4</a:t>
            </a:r>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a:t>
              </a:r>
              <a:r>
                <a:rPr lang="en-US" sz="1800" dirty="0">
                  <a:latin typeface="Courier New" pitchFamily="49" charset="0"/>
                  <a:cs typeface="Courier New" pitchFamily="49" charset="0"/>
                </a:rPr>
                <a:t>Department Employee Details</a:t>
              </a:r>
              <a:r>
                <a:rPr lang="en-US" sz="1800" dirty="0">
                  <a:latin typeface="Calibri" pitchFamily="34" charset="0"/>
                  <a:cs typeface="Calibri" pitchFamily="34" charset="0"/>
                </a:rPr>
                <a:t> table is called an </a:t>
              </a:r>
              <a:r>
                <a:rPr lang="en-US" sz="1800" dirty="0" err="1">
                  <a:latin typeface="Calibri" pitchFamily="34" charset="0"/>
                  <a:cs typeface="Calibri" pitchFamily="34" charset="0"/>
                </a:rPr>
                <a:t>unnormalized</a:t>
              </a:r>
              <a:r>
                <a:rPr lang="en-US" sz="1800" dirty="0">
                  <a:latin typeface="Calibri" pitchFamily="34" charset="0"/>
                  <a:cs typeface="Calibri" pitchFamily="34" charset="0"/>
                </a:rPr>
                <a:t> table. These drawbacks lead to the need for normalization.</a:t>
              </a:r>
            </a:p>
          </p:txBody>
        </p:sp>
      </p:grpSp>
      <p:sp>
        <p:nvSpPr>
          <p:cNvPr id="8" name="Rounded Rectangle 4"/>
          <p:cNvSpPr/>
          <p:nvPr/>
        </p:nvSpPr>
        <p:spPr>
          <a:xfrm>
            <a:off x="457200" y="22098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Normalization is the process of removing unwanted redundancy and dependencies.</a:t>
            </a:r>
            <a:endParaRPr lang="en-US" sz="1800" kern="1200" dirty="0">
              <a:latin typeface="Calibri" pitchFamily="34" charset="0"/>
              <a:cs typeface="Calibri" pitchFamily="34" charset="0"/>
            </a:endParaRPr>
          </a:p>
        </p:txBody>
      </p:sp>
      <p:grpSp>
        <p:nvGrpSpPr>
          <p:cNvPr id="9" name="Group 8"/>
          <p:cNvGrpSpPr/>
          <p:nvPr/>
        </p:nvGrpSpPr>
        <p:grpSpPr>
          <a:xfrm>
            <a:off x="381000" y="32004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Initially, </a:t>
              </a:r>
              <a:r>
                <a:rPr lang="en-US" sz="1800" dirty="0" err="1">
                  <a:latin typeface="Calibri" pitchFamily="34" charset="0"/>
                  <a:cs typeface="Calibri" pitchFamily="34" charset="0"/>
                </a:rPr>
                <a:t>Codd</a:t>
              </a:r>
              <a:r>
                <a:rPr lang="en-US" sz="1800" dirty="0">
                  <a:latin typeface="Calibri" pitchFamily="34" charset="0"/>
                  <a:cs typeface="Calibri" pitchFamily="34" charset="0"/>
                </a:rPr>
                <a:t> (1972) presented three normal forms (1NF, 2NF, and 3NF), all based on dependencies among the attributes of a relation.</a:t>
              </a:r>
              <a:endParaRPr lang="en-US" sz="1800" kern="1200" dirty="0">
                <a:latin typeface="Calibri" pitchFamily="34" charset="0"/>
                <a:cs typeface="Calibri" pitchFamily="34" charset="0"/>
              </a:endParaRPr>
            </a:p>
          </p:txBody>
        </p:sp>
      </p:gr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672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fourth and fifth normal forms are based on multi value and join dependencies and were proposed later.</a:t>
            </a:r>
            <a:endParaRPr lang="en-US" sz="1800" kern="1200" dirty="0">
              <a:latin typeface="Calibri" pitchFamily="34" charset="0"/>
              <a:cs typeface="Calibri"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First Normal Form 1-2</a:t>
            </a:r>
          </a:p>
        </p:txBody>
      </p:sp>
      <p:graphicFrame>
        <p:nvGraphicFramePr>
          <p:cNvPr id="5" name="Diagram 4"/>
          <p:cNvGraphicFramePr/>
          <p:nvPr/>
        </p:nvGraphicFramePr>
        <p:xfrm>
          <a:off x="838200" y="1371600"/>
          <a:ext cx="69342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order to achieve the first normal form, following steps need to be performed:</a:t>
            </a:r>
          </a:p>
        </p:txBody>
      </p:sp>
      <p:sp>
        <p:nvSpPr>
          <p:cNvPr id="7" name="TextBox 6"/>
          <p:cNvSpPr txBox="1"/>
          <p:nvPr/>
        </p:nvSpPr>
        <p:spPr>
          <a:xfrm>
            <a:off x="381000" y="34290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the </a:t>
            </a:r>
            <a:r>
              <a:rPr lang="en-US" sz="1800" b="1" dirty="0">
                <a:cs typeface="Courier New" pitchFamily="49" charset="0"/>
              </a:rPr>
              <a:t>Employee Project Details</a:t>
            </a:r>
            <a:r>
              <a:rPr lang="en-US" sz="1800" dirty="0">
                <a:latin typeface="Calibri" pitchFamily="34" charset="0"/>
                <a:cs typeface="Calibri" pitchFamily="34" charset="0"/>
              </a:rPr>
              <a:t> table as follows:</a:t>
            </a:r>
          </a:p>
        </p:txBody>
      </p:sp>
      <p:pic>
        <p:nvPicPr>
          <p:cNvPr id="9218" name="Picture 2"/>
          <p:cNvPicPr>
            <a:picLocks noChangeAspect="1" noChangeArrowheads="1"/>
          </p:cNvPicPr>
          <p:nvPr/>
        </p:nvPicPr>
        <p:blipFill>
          <a:blip r:embed="rId7" cstate="print"/>
          <a:srcRect/>
          <a:stretch>
            <a:fillRect/>
          </a:stretch>
        </p:blipFill>
        <p:spPr bwMode="auto">
          <a:xfrm>
            <a:off x="838200" y="3886200"/>
            <a:ext cx="7381547" cy="1295400"/>
          </a:xfrm>
          <a:prstGeom prst="rect">
            <a:avLst/>
          </a:prstGeom>
          <a:noFill/>
          <a:ln w="9525">
            <a:noFill/>
            <a:miter lim="800000"/>
            <a:headEnd/>
            <a:tailEnd/>
          </a:ln>
        </p:spPr>
      </p:pic>
      <p:sp>
        <p:nvSpPr>
          <p:cNvPr id="9" name="TextBox 8"/>
          <p:cNvSpPr txBox="1"/>
          <p:nvPr/>
        </p:nvSpPr>
        <p:spPr>
          <a:xfrm>
            <a:off x="381000" y="5345668"/>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 has data related to projects and employees.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 needs to be split into two tables, that is, a </a:t>
            </a:r>
            <a:r>
              <a:rPr lang="en-US" sz="1800" b="1" dirty="0">
                <a:cs typeface="Courier New" pitchFamily="49" charset="0"/>
              </a:rPr>
              <a:t>Project Details</a:t>
            </a:r>
            <a:r>
              <a:rPr lang="en-US" sz="1800" dirty="0">
                <a:latin typeface="Calibri" pitchFamily="34" charset="0"/>
                <a:cs typeface="Calibri" pitchFamily="34" charset="0"/>
              </a:rPr>
              <a:t> table and an </a:t>
            </a:r>
            <a:r>
              <a:rPr lang="en-US" sz="1800" b="1" dirty="0">
                <a:cs typeface="Courier New" pitchFamily="49" charset="0"/>
              </a:rPr>
              <a:t>Employee Details</a:t>
            </a:r>
            <a:r>
              <a:rPr lang="en-US" sz="1800" dirty="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 columns, </a:t>
            </a:r>
            <a:r>
              <a:rPr lang="en-US" sz="1800" b="1" dirty="0" err="1">
                <a:cs typeface="Courier New" pitchFamily="49" charset="0"/>
              </a:rPr>
              <a:t>Project_id</a:t>
            </a:r>
            <a:r>
              <a:rPr lang="en-US" sz="1800" dirty="0">
                <a:latin typeface="Calibri" pitchFamily="34" charset="0"/>
                <a:cs typeface="Calibri" pitchFamily="34" charset="0"/>
              </a:rPr>
              <a:t> and </a:t>
            </a:r>
            <a:r>
              <a:rPr lang="en-US" sz="1800" b="1" dirty="0" err="1">
                <a:cs typeface="Courier New" pitchFamily="49" charset="0"/>
              </a:rPr>
              <a:t>Project_names</a:t>
            </a:r>
            <a:r>
              <a:rPr lang="en-US" sz="1800" dirty="0">
                <a:latin typeface="Calibri" pitchFamily="34" charset="0"/>
                <a:cs typeface="Calibri" pitchFamily="34" charset="0"/>
              </a:rPr>
              <a:t>, have multiple values.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Objectives</a:t>
            </a:r>
          </a:p>
        </p:txBody>
      </p:sp>
      <p:sp>
        <p:nvSpPr>
          <p:cNvPr id="6" name="TextBox 5"/>
          <p:cNvSpPr txBox="1"/>
          <p:nvPr/>
        </p:nvSpPr>
        <p:spPr>
          <a:xfrm>
            <a:off x="304800" y="1143000"/>
            <a:ext cx="8229599" cy="3933384"/>
          </a:xfrm>
          <a:prstGeom prst="rect">
            <a:avLst/>
          </a:prstGeom>
          <a:noFill/>
        </p:spPr>
        <p:txBody>
          <a:bodyPr wrap="square" rtlCol="0">
            <a:spAutoFit/>
          </a:bodyPr>
          <a:lstStyle/>
          <a:p>
            <a:pPr marL="341313" indent="-341313">
              <a:buFont typeface="Calibri" pitchFamily="34" charset="0"/>
              <a:buChar char="●"/>
            </a:pPr>
            <a:r>
              <a:rPr lang="en-US" sz="2400" dirty="0">
                <a:latin typeface="Calibri" pitchFamily="34" charset="0"/>
                <a:cs typeface="Calibri" pitchFamily="34" charset="0"/>
              </a:rPr>
              <a:t>Define and describe data modeling</a:t>
            </a:r>
          </a:p>
          <a:p>
            <a:pPr marL="341313" indent="-341313">
              <a:buFont typeface="Calibri" pitchFamily="34" charset="0"/>
              <a:buChar char="●"/>
            </a:pPr>
            <a:r>
              <a:rPr lang="en-US" sz="2400" dirty="0">
                <a:latin typeface="Calibri" pitchFamily="34" charset="0"/>
                <a:cs typeface="Calibri" pitchFamily="34" charset="0"/>
              </a:rPr>
              <a:t>Identify and describe the components of the E-R model</a:t>
            </a:r>
          </a:p>
          <a:p>
            <a:pPr marL="341313" indent="-341313">
              <a:buFont typeface="Calibri" pitchFamily="34" charset="0"/>
              <a:buChar char="●"/>
            </a:pPr>
            <a:r>
              <a:rPr lang="en-US" sz="2400" dirty="0">
                <a:latin typeface="Calibri" pitchFamily="34" charset="0"/>
                <a:cs typeface="Calibri" pitchFamily="34" charset="0"/>
              </a:rPr>
              <a:t>Identify the relationships that can be formed between entities</a:t>
            </a:r>
          </a:p>
          <a:p>
            <a:pPr marL="341313" indent="-341313">
              <a:buFont typeface="Calibri" pitchFamily="34" charset="0"/>
              <a:buChar char="●"/>
            </a:pPr>
            <a:r>
              <a:rPr lang="en-US" sz="2400" dirty="0">
                <a:latin typeface="Calibri" pitchFamily="34" charset="0"/>
                <a:cs typeface="Calibri" pitchFamily="34" charset="0"/>
              </a:rPr>
              <a:t>Explain E-R diagrams and their uses</a:t>
            </a:r>
          </a:p>
          <a:p>
            <a:pPr marL="341313" indent="-341313">
              <a:buFont typeface="Calibri" pitchFamily="34" charset="0"/>
              <a:buChar char="●"/>
            </a:pPr>
            <a:r>
              <a:rPr lang="en-US" sz="2400" dirty="0">
                <a:latin typeface="Calibri" pitchFamily="34" charset="0"/>
                <a:cs typeface="Calibri" pitchFamily="34" charset="0"/>
              </a:rPr>
              <a:t>Describe an E-R diagram, the symbols used for drawing, and show the various relationships</a:t>
            </a:r>
          </a:p>
          <a:p>
            <a:pPr marL="341313" indent="-341313">
              <a:buFont typeface="Calibri" pitchFamily="34" charset="0"/>
              <a:buChar char="●"/>
            </a:pPr>
            <a:r>
              <a:rPr lang="en-US" sz="2400" dirty="0">
                <a:latin typeface="Calibri" pitchFamily="34" charset="0"/>
                <a:cs typeface="Calibri" pitchFamily="34" charset="0"/>
              </a:rPr>
              <a:t>Describe the various Normal Forms</a:t>
            </a:r>
          </a:p>
          <a:p>
            <a:pPr marL="341313" indent="-341313">
              <a:buFont typeface="Calibri" pitchFamily="34" charset="0"/>
              <a:buChar char="●"/>
            </a:pPr>
            <a:r>
              <a:rPr lang="en-US" sz="2400" dirty="0">
                <a:latin typeface="Calibri" pitchFamily="34" charset="0"/>
                <a:cs typeface="Calibri" pitchFamily="34" charset="0"/>
              </a:rPr>
              <a:t>Outline the uses of different Relational Operators</a:t>
            </a:r>
          </a:p>
          <a:p>
            <a:pPr marL="341313" indent="-341313">
              <a:buFont typeface="Calibri" pitchFamily="34" charset="0"/>
              <a:buChar char="●"/>
            </a:pPr>
            <a:endParaRPr lang="en-US" sz="2400" dirty="0">
              <a:latin typeface="Calibri" pitchFamily="34" charset="0"/>
              <a:cs typeface="Calibri" pitchFamily="34" charset="0"/>
            </a:endParaRPr>
          </a:p>
          <a:p>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First Normal Form 2-2</a:t>
            </a:r>
          </a:p>
        </p:txBody>
      </p:sp>
      <p:sp>
        <p:nvSpPr>
          <p:cNvPr id="5" name="TextBox 4"/>
          <p:cNvSpPr txBox="1"/>
          <p:nvPr/>
        </p:nvSpPr>
        <p:spPr>
          <a:xfrm>
            <a:off x="381000" y="1018401"/>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data needs to be split over different rows.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resultant tables are </a:t>
            </a:r>
            <a:r>
              <a:rPr lang="en-US" sz="1800" b="1" dirty="0">
                <a:cs typeface="Courier New" pitchFamily="49" charset="0"/>
              </a:rPr>
              <a:t>Project Details</a:t>
            </a:r>
            <a:r>
              <a:rPr lang="en-US" sz="1800" dirty="0">
                <a:latin typeface="Calibri" pitchFamily="34" charset="0"/>
                <a:cs typeface="Calibri" pitchFamily="34" charset="0"/>
              </a:rPr>
              <a:t> and </a:t>
            </a:r>
            <a:r>
              <a:rPr lang="en-US" sz="1800" b="1" dirty="0">
                <a:cs typeface="Courier New" pitchFamily="49" charset="0"/>
              </a:rPr>
              <a:t>Employee Details</a:t>
            </a:r>
            <a:r>
              <a:rPr lang="en-US" sz="1800" dirty="0">
                <a:latin typeface="Calibri" pitchFamily="34" charset="0"/>
                <a:cs typeface="Calibri" pitchFamily="34" charset="0"/>
              </a:rPr>
              <a:t> as follows:</a:t>
            </a:r>
          </a:p>
        </p:txBody>
      </p:sp>
      <p:pic>
        <p:nvPicPr>
          <p:cNvPr id="10242" name="Picture 2"/>
          <p:cNvPicPr>
            <a:picLocks noChangeAspect="1" noChangeArrowheads="1"/>
          </p:cNvPicPr>
          <p:nvPr/>
        </p:nvPicPr>
        <p:blipFill>
          <a:blip r:embed="rId2" cstate="print"/>
          <a:srcRect/>
          <a:stretch>
            <a:fillRect/>
          </a:stretch>
        </p:blipFill>
        <p:spPr bwMode="auto">
          <a:xfrm>
            <a:off x="838200" y="2057400"/>
            <a:ext cx="3478061" cy="10668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838200" y="3581401"/>
            <a:ext cx="4806462" cy="1371600"/>
          </a:xfrm>
          <a:prstGeom prst="rect">
            <a:avLst/>
          </a:prstGeom>
          <a:noFill/>
          <a:ln w="9525">
            <a:noFill/>
            <a:miter lim="800000"/>
            <a:headEnd/>
            <a:tailEnd/>
          </a:ln>
        </p:spPr>
      </p:pic>
      <p:sp>
        <p:nvSpPr>
          <p:cNvPr id="8" name="TextBox 7"/>
          <p:cNvSpPr txBox="1"/>
          <p:nvPr/>
        </p:nvSpPr>
        <p:spPr>
          <a:xfrm>
            <a:off x="1752600" y="3176174"/>
            <a:ext cx="1828800" cy="252826"/>
          </a:xfrm>
          <a:prstGeom prst="rect">
            <a:avLst/>
          </a:prstGeom>
          <a:noFill/>
        </p:spPr>
        <p:txBody>
          <a:bodyPr wrap="square" rtlCol="0">
            <a:spAutoFit/>
          </a:bodyPr>
          <a:lstStyle/>
          <a:p>
            <a:r>
              <a:rPr lang="en-US" b="1" dirty="0">
                <a:latin typeface="Calibri" pitchFamily="34" charset="0"/>
                <a:cs typeface="Calibri" pitchFamily="34" charset="0"/>
              </a:rPr>
              <a:t>Project Details</a:t>
            </a:r>
          </a:p>
        </p:txBody>
      </p:sp>
      <p:sp>
        <p:nvSpPr>
          <p:cNvPr id="9" name="TextBox 8"/>
          <p:cNvSpPr txBox="1"/>
          <p:nvPr/>
        </p:nvSpPr>
        <p:spPr>
          <a:xfrm>
            <a:off x="1676400" y="5004974"/>
            <a:ext cx="1828800" cy="252826"/>
          </a:xfrm>
          <a:prstGeom prst="rect">
            <a:avLst/>
          </a:prstGeom>
          <a:noFill/>
        </p:spPr>
        <p:txBody>
          <a:bodyPr wrap="square" rtlCol="0">
            <a:spAutoFit/>
          </a:bodyPr>
          <a:lstStyle/>
          <a:p>
            <a:r>
              <a:rPr lang="en-US" b="1" dirty="0">
                <a:latin typeface="Calibri" pitchFamily="34" charset="0"/>
                <a:cs typeface="Calibri" pitchFamily="34" charset="0"/>
              </a:rPr>
              <a:t>Employee Details</a:t>
            </a:r>
          </a:p>
        </p:txBody>
      </p:sp>
      <p:sp>
        <p:nvSpPr>
          <p:cNvPr id="10" name="TextBox 9"/>
          <p:cNvSpPr txBox="1"/>
          <p:nvPr/>
        </p:nvSpPr>
        <p:spPr>
          <a:xfrm>
            <a:off x="381000" y="5276671"/>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err="1">
                <a:cs typeface="Courier New" pitchFamily="49" charset="0"/>
              </a:rPr>
              <a:t>Project_id</a:t>
            </a:r>
            <a:r>
              <a:rPr lang="en-US" sz="1800" dirty="0">
                <a:latin typeface="Calibri" pitchFamily="34" charset="0"/>
                <a:cs typeface="Calibri" pitchFamily="34" charset="0"/>
              </a:rPr>
              <a:t> attribute is the primary key for the </a:t>
            </a:r>
            <a:r>
              <a:rPr lang="en-US" sz="1800" b="1" dirty="0">
                <a:cs typeface="Courier New" pitchFamily="49" charset="0"/>
              </a:rPr>
              <a:t>Project Details</a:t>
            </a:r>
            <a:r>
              <a:rPr lang="en-US" sz="1800" dirty="0">
                <a:latin typeface="Calibri" pitchFamily="34" charset="0"/>
                <a:cs typeface="Calibri" pitchFamily="34" charset="0"/>
              </a:rPr>
              <a:t> table.</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err="1">
                <a:cs typeface="Courier New" pitchFamily="49" charset="0"/>
              </a:rPr>
              <a:t>Emp_no</a:t>
            </a:r>
            <a:r>
              <a:rPr lang="en-US" sz="1800" dirty="0">
                <a:latin typeface="Calibri" pitchFamily="34" charset="0"/>
                <a:cs typeface="Calibri" pitchFamily="34" charset="0"/>
              </a:rPr>
              <a:t> attribute is the primary key for the </a:t>
            </a:r>
            <a:r>
              <a:rPr lang="en-US" sz="1800" b="1" dirty="0">
                <a:cs typeface="Courier New" pitchFamily="49" charset="0"/>
              </a:rPr>
              <a:t>Employee Details</a:t>
            </a:r>
            <a:r>
              <a:rPr lang="en-US" sz="1800" dirty="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Therefore, in first normal form, the initial </a:t>
            </a:r>
            <a:r>
              <a:rPr lang="en-US" sz="1800" b="1" dirty="0">
                <a:cs typeface="Courier New" pitchFamily="49" charset="0"/>
              </a:rPr>
              <a:t>Employee Project Details</a:t>
            </a:r>
            <a:r>
              <a:rPr lang="en-US" sz="1800" dirty="0">
                <a:latin typeface="Calibri" pitchFamily="34" charset="0"/>
                <a:cs typeface="Calibri" pitchFamily="34" charset="0"/>
              </a:rPr>
              <a:t> table has been reduced to the </a:t>
            </a:r>
            <a:r>
              <a:rPr lang="en-US" sz="1800" b="1" dirty="0">
                <a:cs typeface="Courier New" pitchFamily="49" charset="0"/>
              </a:rPr>
              <a:t>Project Details</a:t>
            </a:r>
            <a:r>
              <a:rPr lang="en-US" sz="1800" dirty="0">
                <a:latin typeface="Calibri" pitchFamily="34" charset="0"/>
                <a:cs typeface="Calibri" pitchFamily="34" charset="0"/>
              </a:rPr>
              <a:t> and </a:t>
            </a:r>
            <a:r>
              <a:rPr lang="en-US" sz="1800" b="1" dirty="0">
                <a:cs typeface="Courier New" pitchFamily="49" charset="0"/>
              </a:rPr>
              <a:t>Employee Details</a:t>
            </a:r>
            <a:r>
              <a:rPr lang="en-US" sz="1800" dirty="0">
                <a:latin typeface="Calibri" pitchFamily="34" charset="0"/>
                <a:cs typeface="Calibri" pitchFamily="34" charset="0"/>
              </a:rPr>
              <a:t> tables.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Second Normal Form 1-2</a:t>
            </a:r>
          </a:p>
        </p:txBody>
      </p:sp>
      <p:sp>
        <p:nvSpPr>
          <p:cNvPr id="6" name="TextBox 5"/>
          <p:cNvSpPr txBox="1"/>
          <p:nvPr/>
        </p:nvSpPr>
        <p:spPr>
          <a:xfrm>
            <a:off x="381000" y="1002268"/>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tables are said to be in second normal form if:</a:t>
            </a:r>
          </a:p>
        </p:txBody>
      </p:sp>
      <p:sp>
        <p:nvSpPr>
          <p:cNvPr id="7" name="TextBox 6"/>
          <p:cNvSpPr txBox="1"/>
          <p:nvPr/>
        </p:nvSpPr>
        <p:spPr>
          <a:xfrm>
            <a:off x="381000" y="3663077"/>
            <a:ext cx="83058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Partial dependency means a non-key attribute should not be partially dependent on more than one key attribute.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a:cs typeface="Courier New" pitchFamily="49" charset="0"/>
              </a:rPr>
              <a:t>Project Details</a:t>
            </a:r>
            <a:r>
              <a:rPr lang="en-US" sz="1800" dirty="0">
                <a:latin typeface="Calibri" pitchFamily="34" charset="0"/>
                <a:cs typeface="Calibri" pitchFamily="34" charset="0"/>
              </a:rPr>
              <a:t> and </a:t>
            </a:r>
            <a:r>
              <a:rPr lang="en-US" sz="1800" b="1" dirty="0">
                <a:cs typeface="Courier New" pitchFamily="49" charset="0"/>
              </a:rPr>
              <a:t>Employee Details</a:t>
            </a:r>
            <a:r>
              <a:rPr lang="en-US" sz="1800" dirty="0">
                <a:latin typeface="Calibri" pitchFamily="34" charset="0"/>
                <a:cs typeface="Calibri" pitchFamily="34" charset="0"/>
              </a:rPr>
              <a:t> tables do not exhibit any partial dependencies.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err="1">
                <a:cs typeface="Courier New" pitchFamily="49" charset="0"/>
              </a:rPr>
              <a:t>Project_name</a:t>
            </a:r>
            <a:r>
              <a:rPr lang="en-US" sz="1800" dirty="0">
                <a:latin typeface="Calibri" pitchFamily="34" charset="0"/>
                <a:cs typeface="Calibri" pitchFamily="34" charset="0"/>
              </a:rPr>
              <a:t> is dependent only on </a:t>
            </a:r>
            <a:r>
              <a:rPr lang="en-US" sz="1800" b="1" dirty="0" err="1">
                <a:cs typeface="Courier New" pitchFamily="49" charset="0"/>
              </a:rPr>
              <a:t>Project_id</a:t>
            </a:r>
            <a:r>
              <a:rPr lang="en-US" sz="1800" dirty="0">
                <a:cs typeface="Courier New" pitchFamily="49" charset="0"/>
              </a:rPr>
              <a:t> </a:t>
            </a:r>
            <a:r>
              <a:rPr lang="en-US" sz="1800" dirty="0">
                <a:latin typeface="Calibri" pitchFamily="34" charset="0"/>
                <a:cs typeface="Calibri" pitchFamily="34" charset="0"/>
              </a:rPr>
              <a:t>and </a:t>
            </a:r>
            <a:r>
              <a:rPr lang="en-US" sz="1800" b="1" dirty="0" err="1">
                <a:cs typeface="Courier New" pitchFamily="49" charset="0"/>
              </a:rPr>
              <a:t>Emp_name</a:t>
            </a:r>
            <a:r>
              <a:rPr lang="en-US" sz="1800" dirty="0">
                <a:latin typeface="Calibri" pitchFamily="34" charset="0"/>
                <a:cs typeface="Calibri" pitchFamily="34" charset="0"/>
              </a:rPr>
              <a:t>, </a:t>
            </a:r>
            <a:r>
              <a:rPr lang="en-US" sz="1800" b="1" dirty="0">
                <a:cs typeface="Courier New" pitchFamily="49" charset="0"/>
              </a:rPr>
              <a:t>Grade</a:t>
            </a:r>
            <a:r>
              <a:rPr lang="en-US" sz="1800" dirty="0">
                <a:latin typeface="Calibri" pitchFamily="34" charset="0"/>
                <a:cs typeface="Calibri" pitchFamily="34" charset="0"/>
              </a:rPr>
              <a:t>, and </a:t>
            </a:r>
            <a:r>
              <a:rPr lang="en-US" sz="1800" b="1" dirty="0">
                <a:cs typeface="Courier New" pitchFamily="49" charset="0"/>
              </a:rPr>
              <a:t>Salary</a:t>
            </a:r>
            <a:r>
              <a:rPr lang="en-US" sz="1800" dirty="0">
                <a:latin typeface="Calibri" pitchFamily="34" charset="0"/>
                <a:cs typeface="Calibri" pitchFamily="34" charset="0"/>
              </a:rPr>
              <a:t> are dependant only on </a:t>
            </a:r>
            <a:r>
              <a:rPr lang="en-US" sz="1800" b="1" dirty="0" err="1">
                <a:cs typeface="Courier New" pitchFamily="49" charset="0"/>
              </a:rPr>
              <a:t>Emp_no</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tables also need to be related through foreign keys.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third table, named </a:t>
            </a:r>
            <a:r>
              <a:rPr lang="en-US" sz="1800" b="1" dirty="0">
                <a:cs typeface="Courier New" pitchFamily="49" charset="0"/>
              </a:rPr>
              <a:t>Employee Project Details</a:t>
            </a:r>
            <a:r>
              <a:rPr lang="en-US" sz="1800" dirty="0">
                <a:latin typeface="Calibri" pitchFamily="34" charset="0"/>
                <a:cs typeface="Calibri" pitchFamily="34" charset="0"/>
              </a:rPr>
              <a:t>, is created with only two columns, </a:t>
            </a:r>
            <a:r>
              <a:rPr lang="en-US" sz="1800" b="1" dirty="0" err="1">
                <a:cs typeface="Courier New" pitchFamily="49" charset="0"/>
              </a:rPr>
              <a:t>Project_id</a:t>
            </a:r>
            <a:r>
              <a:rPr lang="en-US" sz="1800" dirty="0">
                <a:latin typeface="Calibri" pitchFamily="34" charset="0"/>
                <a:cs typeface="Calibri" pitchFamily="34" charset="0"/>
              </a:rPr>
              <a:t> and </a:t>
            </a:r>
            <a:r>
              <a:rPr lang="en-US" sz="1800" b="1" dirty="0" err="1">
                <a:cs typeface="Courier New" pitchFamily="49" charset="0"/>
              </a:rPr>
              <a:t>Emp_no</a:t>
            </a:r>
            <a:r>
              <a:rPr lang="en-US" sz="1800" dirty="0">
                <a:latin typeface="Calibri" pitchFamily="34" charset="0"/>
                <a:cs typeface="Calibri" pitchFamily="34" charset="0"/>
              </a:rPr>
              <a:t>. </a:t>
            </a:r>
          </a:p>
        </p:txBody>
      </p:sp>
      <p:graphicFrame>
        <p:nvGraphicFramePr>
          <p:cNvPr id="10" name="Diagram 9"/>
          <p:cNvGraphicFramePr/>
          <p:nvPr/>
        </p:nvGraphicFramePr>
        <p:xfrm>
          <a:off x="457200" y="1447800"/>
          <a:ext cx="7239000"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Second Normal Form 2-2</a:t>
            </a:r>
          </a:p>
        </p:txBody>
      </p:sp>
      <p:sp>
        <p:nvSpPr>
          <p:cNvPr id="5" name="TextBox 4"/>
          <p:cNvSpPr txBox="1"/>
          <p:nvPr/>
        </p:nvSpPr>
        <p:spPr>
          <a:xfrm>
            <a:off x="381000" y="1002268"/>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So, the project and employee details tables on conversion to second normal form generates tables </a:t>
            </a:r>
            <a:r>
              <a:rPr lang="en-US" sz="1800" b="1" dirty="0">
                <a:cs typeface="Courier New" pitchFamily="49" charset="0"/>
              </a:rPr>
              <a:t>Project Details</a:t>
            </a:r>
            <a:r>
              <a:rPr lang="en-US" sz="1800" dirty="0">
                <a:latin typeface="Calibri" pitchFamily="34" charset="0"/>
                <a:cs typeface="Calibri" pitchFamily="34" charset="0"/>
              </a:rPr>
              <a:t>, </a:t>
            </a:r>
            <a:r>
              <a:rPr lang="en-US" sz="1800" b="1" dirty="0">
                <a:cs typeface="Courier New" pitchFamily="49" charset="0"/>
              </a:rPr>
              <a:t>Employee Details</a:t>
            </a:r>
            <a:r>
              <a:rPr lang="en-US" sz="1800" dirty="0">
                <a:latin typeface="Calibri" pitchFamily="34" charset="0"/>
                <a:cs typeface="Calibri" pitchFamily="34" charset="0"/>
              </a:rPr>
              <a:t>, and </a:t>
            </a:r>
            <a:r>
              <a:rPr lang="en-US" sz="1800" b="1" dirty="0">
                <a:cs typeface="Courier New" pitchFamily="49" charset="0"/>
              </a:rPr>
              <a:t>Employee Project Details</a:t>
            </a:r>
            <a:r>
              <a:rPr lang="en-US" sz="1800" dirty="0">
                <a:latin typeface="Calibri" pitchFamily="34" charset="0"/>
                <a:cs typeface="Calibri" pitchFamily="34" charset="0"/>
              </a:rPr>
              <a:t> as follows:</a:t>
            </a:r>
          </a:p>
        </p:txBody>
      </p:sp>
      <p:pic>
        <p:nvPicPr>
          <p:cNvPr id="11266" name="Picture 2"/>
          <p:cNvPicPr>
            <a:picLocks noChangeAspect="1" noChangeArrowheads="1"/>
          </p:cNvPicPr>
          <p:nvPr/>
        </p:nvPicPr>
        <p:blipFill>
          <a:blip r:embed="rId2" cstate="print"/>
          <a:srcRect/>
          <a:stretch>
            <a:fillRect/>
          </a:stretch>
        </p:blipFill>
        <p:spPr bwMode="auto">
          <a:xfrm>
            <a:off x="838200" y="2133600"/>
            <a:ext cx="3257550" cy="67627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267200" y="2133600"/>
            <a:ext cx="4057650" cy="1114425"/>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990600" y="3248025"/>
            <a:ext cx="2895600" cy="1323975"/>
          </a:xfrm>
          <a:prstGeom prst="rect">
            <a:avLst/>
          </a:prstGeom>
          <a:noFill/>
          <a:ln w="9525">
            <a:noFill/>
            <a:miter lim="800000"/>
            <a:headEnd/>
            <a:tailEnd/>
          </a:ln>
        </p:spPr>
      </p:pic>
      <p:sp>
        <p:nvSpPr>
          <p:cNvPr id="9" name="TextBox 8"/>
          <p:cNvSpPr txBox="1"/>
          <p:nvPr/>
        </p:nvSpPr>
        <p:spPr>
          <a:xfrm>
            <a:off x="1600200" y="2871374"/>
            <a:ext cx="1828800" cy="252826"/>
          </a:xfrm>
          <a:prstGeom prst="rect">
            <a:avLst/>
          </a:prstGeom>
          <a:noFill/>
        </p:spPr>
        <p:txBody>
          <a:bodyPr wrap="square" rtlCol="0">
            <a:spAutoFit/>
          </a:bodyPr>
          <a:lstStyle/>
          <a:p>
            <a:r>
              <a:rPr lang="en-US" b="1" dirty="0">
                <a:latin typeface="Calibri" pitchFamily="34" charset="0"/>
                <a:cs typeface="Calibri" pitchFamily="34" charset="0"/>
              </a:rPr>
              <a:t>Project Details</a:t>
            </a:r>
          </a:p>
        </p:txBody>
      </p:sp>
      <p:sp>
        <p:nvSpPr>
          <p:cNvPr id="10" name="TextBox 9"/>
          <p:cNvSpPr txBox="1"/>
          <p:nvPr/>
        </p:nvSpPr>
        <p:spPr>
          <a:xfrm>
            <a:off x="1295400" y="4648200"/>
            <a:ext cx="2209800" cy="243143"/>
          </a:xfrm>
          <a:prstGeom prst="rect">
            <a:avLst/>
          </a:prstGeom>
          <a:noFill/>
        </p:spPr>
        <p:txBody>
          <a:bodyPr wrap="square" rtlCol="0">
            <a:spAutoFit/>
          </a:bodyPr>
          <a:lstStyle/>
          <a:p>
            <a:r>
              <a:rPr lang="en-US" b="1" dirty="0">
                <a:latin typeface="Calibri" pitchFamily="34" charset="0"/>
                <a:cs typeface="Calibri" pitchFamily="34" charset="0"/>
              </a:rPr>
              <a:t>Employee Project Details</a:t>
            </a:r>
          </a:p>
        </p:txBody>
      </p:sp>
      <p:sp>
        <p:nvSpPr>
          <p:cNvPr id="11" name="TextBox 10"/>
          <p:cNvSpPr txBox="1"/>
          <p:nvPr/>
        </p:nvSpPr>
        <p:spPr>
          <a:xfrm>
            <a:off x="5486400" y="3328574"/>
            <a:ext cx="1828800" cy="252826"/>
          </a:xfrm>
          <a:prstGeom prst="rect">
            <a:avLst/>
          </a:prstGeom>
          <a:noFill/>
        </p:spPr>
        <p:txBody>
          <a:bodyPr wrap="square" rtlCol="0">
            <a:spAutoFit/>
          </a:bodyPr>
          <a:lstStyle/>
          <a:p>
            <a:r>
              <a:rPr lang="en-US" b="1" dirty="0">
                <a:latin typeface="Calibri" pitchFamily="34" charset="0"/>
                <a:cs typeface="Calibri" pitchFamily="34" charset="0"/>
              </a:rPr>
              <a:t>Employee Details</a:t>
            </a:r>
          </a:p>
        </p:txBody>
      </p:sp>
      <p:sp>
        <p:nvSpPr>
          <p:cNvPr id="12" name="TextBox 11"/>
          <p:cNvSpPr txBox="1"/>
          <p:nvPr/>
        </p:nvSpPr>
        <p:spPr>
          <a:xfrm>
            <a:off x="381000" y="5020270"/>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attributes, </a:t>
            </a:r>
            <a:r>
              <a:rPr lang="en-US" sz="1800" b="1" dirty="0" err="1">
                <a:cs typeface="Courier New" pitchFamily="49" charset="0"/>
              </a:rPr>
              <a:t>Emp_no</a:t>
            </a:r>
            <a:r>
              <a:rPr lang="en-US" sz="1800" dirty="0">
                <a:latin typeface="Calibri" pitchFamily="34" charset="0"/>
                <a:cs typeface="Calibri" pitchFamily="34" charset="0"/>
              </a:rPr>
              <a:t> and </a:t>
            </a:r>
            <a:r>
              <a:rPr lang="en-US" sz="1800" b="1" dirty="0" err="1">
                <a:cs typeface="Courier New" pitchFamily="49" charset="0"/>
              </a:rPr>
              <a:t>Project_id</a:t>
            </a:r>
            <a:r>
              <a:rPr lang="en-US" sz="1800" dirty="0">
                <a:latin typeface="Calibri" pitchFamily="34" charset="0"/>
                <a:cs typeface="Calibri" pitchFamily="34" charset="0"/>
              </a:rPr>
              <a:t>, of the </a:t>
            </a:r>
            <a:r>
              <a:rPr lang="en-US" sz="1800" b="1" dirty="0">
                <a:cs typeface="Courier New" pitchFamily="49" charset="0"/>
              </a:rPr>
              <a:t>Employee Project</a:t>
            </a:r>
            <a:r>
              <a:rPr lang="en-US" sz="1800" dirty="0">
                <a:cs typeface="Courier New" pitchFamily="49" charset="0"/>
              </a:rPr>
              <a:t> </a:t>
            </a:r>
            <a:r>
              <a:rPr lang="en-US" sz="1800" b="1" dirty="0">
                <a:cs typeface="Courier New" pitchFamily="49" charset="0"/>
              </a:rPr>
              <a:t>Details</a:t>
            </a:r>
            <a:r>
              <a:rPr lang="en-US" sz="1800" dirty="0">
                <a:latin typeface="Calibri" pitchFamily="34" charset="0"/>
                <a:cs typeface="Calibri" pitchFamily="34" charset="0"/>
              </a:rPr>
              <a:t> table combine together to form the primary key.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Such primary keys are called composite primary keys.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Third Normal Form 1-3</a:t>
            </a:r>
          </a:p>
        </p:txBody>
      </p:sp>
      <p:sp>
        <p:nvSpPr>
          <p:cNvPr id="5" name="TextBox 4"/>
          <p:cNvSpPr txBox="1"/>
          <p:nvPr/>
        </p:nvSpPr>
        <p:spPr>
          <a:xfrm>
            <a:off x="381000" y="1002268"/>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To achieve the third normal form:</a:t>
            </a:r>
          </a:p>
        </p:txBody>
      </p:sp>
      <p:graphicFrame>
        <p:nvGraphicFramePr>
          <p:cNvPr id="6" name="Diagram 5"/>
          <p:cNvGraphicFramePr/>
          <p:nvPr/>
        </p:nvGraphicFramePr>
        <p:xfrm>
          <a:off x="457200" y="1447800"/>
          <a:ext cx="7239000"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124200"/>
            <a:ext cx="83058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a:cs typeface="Courier New" pitchFamily="49" charset="0"/>
              </a:rPr>
              <a:t>Project Details</a:t>
            </a:r>
            <a:r>
              <a:rPr lang="en-US" sz="1800" dirty="0">
                <a:latin typeface="Calibri" pitchFamily="34" charset="0"/>
                <a:cs typeface="Calibri" pitchFamily="34" charset="0"/>
              </a:rPr>
              <a:t>, </a:t>
            </a:r>
            <a:r>
              <a:rPr lang="en-US" sz="1800" b="1" dirty="0">
                <a:cs typeface="Courier New" pitchFamily="49" charset="0"/>
              </a:rPr>
              <a:t>Employee Details</a:t>
            </a:r>
            <a:r>
              <a:rPr lang="en-US" sz="1800" dirty="0">
                <a:latin typeface="Calibri" pitchFamily="34" charset="0"/>
                <a:cs typeface="Calibri" pitchFamily="34" charset="0"/>
              </a:rPr>
              <a:t>, and </a:t>
            </a:r>
            <a:r>
              <a:rPr lang="en-US" sz="1800" b="1" dirty="0">
                <a:cs typeface="Courier New" pitchFamily="49" charset="0"/>
              </a:rPr>
              <a:t>Employee Project Details</a:t>
            </a:r>
            <a:r>
              <a:rPr lang="en-US" sz="1800" dirty="0">
                <a:latin typeface="Calibri" pitchFamily="34" charset="0"/>
                <a:cs typeface="Calibri" pitchFamily="34" charset="0"/>
              </a:rPr>
              <a:t> tables are in second normal form.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an attribute can be determined by another non-key attribute, it is called a transitive dependency.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That is, every non-key attribute should be determined by the key attribute only.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a non-key attribute can be determined by another non-key attribute, it needs to put into another table.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Third Normal Form 2-3</a:t>
            </a:r>
          </a:p>
        </p:txBody>
      </p:sp>
      <p:sp>
        <p:nvSpPr>
          <p:cNvPr id="5" name="TextBox 4"/>
          <p:cNvSpPr txBox="1"/>
          <p:nvPr/>
        </p:nvSpPr>
        <p:spPr>
          <a:xfrm>
            <a:off x="381000" y="1002268"/>
            <a:ext cx="83058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 observing the different tables, it is seen that the </a:t>
            </a:r>
            <a:r>
              <a:rPr lang="en-US" sz="1800" b="1" dirty="0">
                <a:cs typeface="Courier New" pitchFamily="49" charset="0"/>
              </a:rPr>
              <a:t>Project Details</a:t>
            </a:r>
            <a:r>
              <a:rPr lang="en-US" sz="1800" dirty="0">
                <a:latin typeface="Calibri" pitchFamily="34" charset="0"/>
                <a:cs typeface="Calibri" pitchFamily="34" charset="0"/>
              </a:rPr>
              <a:t> and </a:t>
            </a:r>
            <a:r>
              <a:rPr lang="en-US" sz="1800" b="1" dirty="0">
                <a:cs typeface="Courier New" pitchFamily="49" charset="0"/>
              </a:rPr>
              <a:t>Employee Project Details</a:t>
            </a:r>
            <a:r>
              <a:rPr lang="en-US" sz="1800" dirty="0">
                <a:latin typeface="Calibri" pitchFamily="34" charset="0"/>
                <a:cs typeface="Calibri" pitchFamily="34" charset="0"/>
              </a:rPr>
              <a:t> tables do not exhibit any such transitive dependencies.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non-key attributes are totally determined by the key attributes. </a:t>
            </a:r>
          </a:p>
          <a:p>
            <a:pPr marL="341313" indent="-341313">
              <a:lnSpc>
                <a:spcPct val="100000"/>
              </a:lnSpc>
              <a:spcBef>
                <a:spcPts val="0"/>
              </a:spcBef>
              <a:buFont typeface="Wingdings" pitchFamily="2" charset="2"/>
              <a:buChar char="Ø"/>
            </a:pPr>
            <a:r>
              <a:rPr lang="en-US" sz="1800" b="1" dirty="0" err="1">
                <a:cs typeface="Courier New" pitchFamily="49" charset="0"/>
              </a:rPr>
              <a:t>Project_name</a:t>
            </a:r>
            <a:r>
              <a:rPr lang="en-US" sz="1800" dirty="0">
                <a:latin typeface="Calibri" pitchFamily="34" charset="0"/>
                <a:cs typeface="Calibri" pitchFamily="34" charset="0"/>
              </a:rPr>
              <a:t> is only determined by </a:t>
            </a:r>
            <a:r>
              <a:rPr lang="en-US" sz="1800" b="1" dirty="0" err="1">
                <a:cs typeface="Courier New" pitchFamily="49" charset="0"/>
              </a:rPr>
              <a:t>Project_number</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 further scrutinizing the </a:t>
            </a:r>
            <a:r>
              <a:rPr lang="en-US" sz="1800" b="1" dirty="0">
                <a:cs typeface="Courier New" pitchFamily="49" charset="0"/>
              </a:rPr>
              <a:t>Employee Details</a:t>
            </a:r>
            <a:r>
              <a:rPr lang="en-US" sz="1800" dirty="0">
                <a:latin typeface="Calibri" pitchFamily="34" charset="0"/>
                <a:cs typeface="Calibri" pitchFamily="34" charset="0"/>
              </a:rPr>
              <a:t> table, a certain inconsistency is seen.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attribute </a:t>
            </a:r>
            <a:r>
              <a:rPr lang="en-US" sz="1800" b="1" dirty="0">
                <a:cs typeface="Courier New" pitchFamily="49" charset="0"/>
              </a:rPr>
              <a:t>Salary</a:t>
            </a:r>
            <a:r>
              <a:rPr lang="en-US" sz="1800" dirty="0">
                <a:latin typeface="Calibri" pitchFamily="34" charset="0"/>
                <a:cs typeface="Calibri" pitchFamily="34" charset="0"/>
              </a:rPr>
              <a:t> is determined by the attribute </a:t>
            </a:r>
            <a:r>
              <a:rPr lang="en-US" sz="1800" b="1" dirty="0">
                <a:cs typeface="Courier New" pitchFamily="49" charset="0"/>
              </a:rPr>
              <a:t>Grade</a:t>
            </a:r>
            <a:r>
              <a:rPr lang="en-US" sz="1800" dirty="0">
                <a:latin typeface="Calibri" pitchFamily="34" charset="0"/>
                <a:cs typeface="Calibri" pitchFamily="34" charset="0"/>
              </a:rPr>
              <a:t> and not the key attribute </a:t>
            </a:r>
            <a:r>
              <a:rPr lang="en-US" sz="1800" b="1" dirty="0" err="1">
                <a:cs typeface="Courier New" pitchFamily="49" charset="0"/>
              </a:rPr>
              <a:t>Emp_no</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Thus, this transitive dependency needs to be removed.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b="1" dirty="0">
                <a:cs typeface="Courier New" pitchFamily="49" charset="0"/>
              </a:rPr>
              <a:t>Employee Details</a:t>
            </a:r>
            <a:r>
              <a:rPr lang="en-US" sz="1800" dirty="0">
                <a:latin typeface="Calibri" pitchFamily="34" charset="0"/>
                <a:cs typeface="Calibri" pitchFamily="34" charset="0"/>
              </a:rPr>
              <a:t> table can be split into </a:t>
            </a:r>
            <a:r>
              <a:rPr lang="en-US" sz="1800" b="1" dirty="0">
                <a:cs typeface="Courier New" pitchFamily="49" charset="0"/>
              </a:rPr>
              <a:t>Employee Details</a:t>
            </a:r>
            <a:r>
              <a:rPr lang="en-US" sz="1800" dirty="0">
                <a:latin typeface="Calibri" pitchFamily="34" charset="0"/>
                <a:cs typeface="Calibri" pitchFamily="34" charset="0"/>
              </a:rPr>
              <a:t> and </a:t>
            </a:r>
            <a:r>
              <a:rPr lang="en-US" sz="1800" b="1" dirty="0">
                <a:cs typeface="Courier New" pitchFamily="49" charset="0"/>
              </a:rPr>
              <a:t>Grade Salary Details</a:t>
            </a:r>
            <a:r>
              <a:rPr lang="en-US" sz="1800" dirty="0">
                <a:latin typeface="Calibri" pitchFamily="34" charset="0"/>
                <a:cs typeface="Calibri" pitchFamily="34" charset="0"/>
              </a:rPr>
              <a:t> tables as follows:</a:t>
            </a:r>
          </a:p>
        </p:txBody>
      </p:sp>
      <p:pic>
        <p:nvPicPr>
          <p:cNvPr id="12290" name="Picture 2"/>
          <p:cNvPicPr>
            <a:picLocks noChangeAspect="1" noChangeArrowheads="1"/>
          </p:cNvPicPr>
          <p:nvPr/>
        </p:nvPicPr>
        <p:blipFill>
          <a:blip r:embed="rId3" cstate="print"/>
          <a:srcRect/>
          <a:stretch>
            <a:fillRect/>
          </a:stretch>
        </p:blipFill>
        <p:spPr bwMode="auto">
          <a:xfrm>
            <a:off x="838200" y="4572000"/>
            <a:ext cx="3609975" cy="11144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5029200" y="4572000"/>
            <a:ext cx="2268354" cy="1066800"/>
          </a:xfrm>
          <a:prstGeom prst="rect">
            <a:avLst/>
          </a:prstGeom>
          <a:noFill/>
          <a:ln w="9525">
            <a:noFill/>
            <a:miter lim="800000"/>
            <a:headEnd/>
            <a:tailEnd/>
          </a:ln>
        </p:spPr>
      </p:pic>
      <p:sp>
        <p:nvSpPr>
          <p:cNvPr id="8" name="TextBox 7"/>
          <p:cNvSpPr txBox="1"/>
          <p:nvPr/>
        </p:nvSpPr>
        <p:spPr>
          <a:xfrm>
            <a:off x="1600200" y="5766974"/>
            <a:ext cx="1828800" cy="252826"/>
          </a:xfrm>
          <a:prstGeom prst="rect">
            <a:avLst/>
          </a:prstGeom>
          <a:noFill/>
        </p:spPr>
        <p:txBody>
          <a:bodyPr wrap="square" rtlCol="0">
            <a:spAutoFit/>
          </a:bodyPr>
          <a:lstStyle/>
          <a:p>
            <a:r>
              <a:rPr lang="en-US" b="1" dirty="0">
                <a:latin typeface="Calibri" pitchFamily="34" charset="0"/>
                <a:cs typeface="Calibri" pitchFamily="34" charset="0"/>
              </a:rPr>
              <a:t>Employee Details</a:t>
            </a:r>
          </a:p>
        </p:txBody>
      </p:sp>
      <p:sp>
        <p:nvSpPr>
          <p:cNvPr id="9" name="TextBox 8"/>
          <p:cNvSpPr txBox="1"/>
          <p:nvPr/>
        </p:nvSpPr>
        <p:spPr>
          <a:xfrm>
            <a:off x="5334000" y="5715000"/>
            <a:ext cx="1828800" cy="252826"/>
          </a:xfrm>
          <a:prstGeom prst="rect">
            <a:avLst/>
          </a:prstGeom>
          <a:noFill/>
        </p:spPr>
        <p:txBody>
          <a:bodyPr wrap="square" rtlCol="0">
            <a:spAutoFit/>
          </a:bodyPr>
          <a:lstStyle/>
          <a:p>
            <a:r>
              <a:rPr lang="en-US" b="1" dirty="0">
                <a:latin typeface="Calibri" pitchFamily="34" charset="0"/>
                <a:cs typeface="Calibri" pitchFamily="34" charset="0"/>
              </a:rPr>
              <a:t>Grade Salary Details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Third Normal Form 3-3</a:t>
            </a:r>
          </a:p>
        </p:txBody>
      </p:sp>
      <p:sp>
        <p:nvSpPr>
          <p:cNvPr id="5" name="TextBox 4"/>
          <p:cNvSpPr txBox="1"/>
          <p:nvPr/>
        </p:nvSpPr>
        <p:spPr>
          <a:xfrm>
            <a:off x="381000" y="1002268"/>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Thus, at the end of the three normalization stages, the initial </a:t>
            </a:r>
            <a:r>
              <a:rPr lang="en-US" sz="1800" b="1" dirty="0">
                <a:cs typeface="Courier New" pitchFamily="49" charset="0"/>
              </a:rPr>
              <a:t>Employee Project Details</a:t>
            </a:r>
            <a:r>
              <a:rPr lang="en-US" sz="1800" dirty="0">
                <a:latin typeface="Calibri" pitchFamily="34" charset="0"/>
                <a:cs typeface="Calibri" pitchFamily="34" charset="0"/>
              </a:rPr>
              <a:t> table has been reduced to the </a:t>
            </a:r>
            <a:r>
              <a:rPr lang="en-US" sz="1800" b="1" dirty="0">
                <a:cs typeface="Courier New" pitchFamily="49" charset="0"/>
              </a:rPr>
              <a:t>Project Details</a:t>
            </a:r>
            <a:r>
              <a:rPr lang="en-US" sz="1800" dirty="0">
                <a:latin typeface="Calibri" pitchFamily="34" charset="0"/>
                <a:cs typeface="Calibri" pitchFamily="34" charset="0"/>
              </a:rPr>
              <a:t>, </a:t>
            </a:r>
            <a:r>
              <a:rPr lang="en-US" sz="1800" b="1" dirty="0">
                <a:cs typeface="Courier New" pitchFamily="49" charset="0"/>
              </a:rPr>
              <a:t>Employee Project Details</a:t>
            </a:r>
            <a:r>
              <a:rPr lang="en-US" sz="1800" dirty="0">
                <a:latin typeface="Calibri" pitchFamily="34" charset="0"/>
                <a:cs typeface="Calibri" pitchFamily="34" charset="0"/>
              </a:rPr>
              <a:t>, </a:t>
            </a:r>
            <a:r>
              <a:rPr lang="en-US" sz="1800" b="1" dirty="0">
                <a:cs typeface="Courier New" pitchFamily="49" charset="0"/>
              </a:rPr>
              <a:t>Employee Details</a:t>
            </a:r>
            <a:r>
              <a:rPr lang="en-US" sz="1800" dirty="0">
                <a:latin typeface="Calibri" pitchFamily="34" charset="0"/>
                <a:cs typeface="Calibri" pitchFamily="34" charset="0"/>
              </a:rPr>
              <a:t>, and </a:t>
            </a:r>
            <a:r>
              <a:rPr lang="en-US" sz="1800" b="1" dirty="0">
                <a:cs typeface="Courier New" pitchFamily="49" charset="0"/>
              </a:rPr>
              <a:t>Grade</a:t>
            </a:r>
            <a:r>
              <a:rPr lang="en-US" sz="1800" dirty="0">
                <a:cs typeface="Courier New" pitchFamily="49" charset="0"/>
              </a:rPr>
              <a:t> </a:t>
            </a:r>
            <a:r>
              <a:rPr lang="en-US" sz="1800" b="1" dirty="0">
                <a:cs typeface="Courier New" pitchFamily="49" charset="0"/>
              </a:rPr>
              <a:t>Salary Details</a:t>
            </a:r>
            <a:r>
              <a:rPr lang="en-US" sz="1800" dirty="0">
                <a:cs typeface="Courier New" pitchFamily="49" charset="0"/>
              </a:rPr>
              <a:t> </a:t>
            </a:r>
            <a:r>
              <a:rPr lang="en-US" sz="1800" dirty="0">
                <a:latin typeface="Calibri" pitchFamily="34" charset="0"/>
                <a:cs typeface="Courier New" pitchFamily="49" charset="0"/>
              </a:rPr>
              <a:t>tables</a:t>
            </a:r>
            <a:r>
              <a:rPr lang="en-US" sz="1800" dirty="0">
                <a:latin typeface="Calibri" pitchFamily="34" charset="0"/>
                <a:cs typeface="Calibri" pitchFamily="34" charset="0"/>
              </a:rPr>
              <a:t> as follows:</a:t>
            </a:r>
          </a:p>
        </p:txBody>
      </p:sp>
      <p:pic>
        <p:nvPicPr>
          <p:cNvPr id="1026" name="Picture 2"/>
          <p:cNvPicPr>
            <a:picLocks noChangeAspect="1" noChangeArrowheads="1"/>
          </p:cNvPicPr>
          <p:nvPr/>
        </p:nvPicPr>
        <p:blipFill>
          <a:blip r:embed="rId2" cstate="print"/>
          <a:srcRect/>
          <a:stretch>
            <a:fillRect/>
          </a:stretch>
        </p:blipFill>
        <p:spPr bwMode="auto">
          <a:xfrm>
            <a:off x="838200" y="2362200"/>
            <a:ext cx="2667000" cy="685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86350" y="2209800"/>
            <a:ext cx="2762250" cy="13430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838200" y="3962400"/>
            <a:ext cx="3829050" cy="11334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562600" y="4191000"/>
            <a:ext cx="1885950" cy="885825"/>
          </a:xfrm>
          <a:prstGeom prst="rect">
            <a:avLst/>
          </a:prstGeom>
          <a:noFill/>
          <a:ln w="9525">
            <a:noFill/>
            <a:miter lim="800000"/>
            <a:headEnd/>
            <a:tailEnd/>
          </a:ln>
        </p:spPr>
      </p:pic>
      <p:sp>
        <p:nvSpPr>
          <p:cNvPr id="10" name="TextBox 9"/>
          <p:cNvSpPr txBox="1"/>
          <p:nvPr/>
        </p:nvSpPr>
        <p:spPr>
          <a:xfrm>
            <a:off x="1524000" y="5233574"/>
            <a:ext cx="1828800" cy="252826"/>
          </a:xfrm>
          <a:prstGeom prst="rect">
            <a:avLst/>
          </a:prstGeom>
          <a:noFill/>
        </p:spPr>
        <p:txBody>
          <a:bodyPr wrap="square" rtlCol="0">
            <a:spAutoFit/>
          </a:bodyPr>
          <a:lstStyle/>
          <a:p>
            <a:r>
              <a:rPr lang="en-US" b="1" dirty="0">
                <a:latin typeface="Calibri" pitchFamily="34" charset="0"/>
                <a:cs typeface="Calibri" pitchFamily="34" charset="0"/>
              </a:rPr>
              <a:t>Employee Details</a:t>
            </a:r>
          </a:p>
        </p:txBody>
      </p:sp>
      <p:sp>
        <p:nvSpPr>
          <p:cNvPr id="11" name="TextBox 10"/>
          <p:cNvSpPr txBox="1"/>
          <p:nvPr/>
        </p:nvSpPr>
        <p:spPr>
          <a:xfrm>
            <a:off x="5715000" y="5181600"/>
            <a:ext cx="1828800" cy="252826"/>
          </a:xfrm>
          <a:prstGeom prst="rect">
            <a:avLst/>
          </a:prstGeom>
          <a:noFill/>
        </p:spPr>
        <p:txBody>
          <a:bodyPr wrap="square" rtlCol="0">
            <a:spAutoFit/>
          </a:bodyPr>
          <a:lstStyle/>
          <a:p>
            <a:r>
              <a:rPr lang="en-US" b="1" dirty="0">
                <a:latin typeface="Calibri" pitchFamily="34" charset="0"/>
                <a:cs typeface="Calibri" pitchFamily="34" charset="0"/>
              </a:rPr>
              <a:t>Grade Salary Details</a:t>
            </a:r>
          </a:p>
        </p:txBody>
      </p:sp>
      <p:sp>
        <p:nvSpPr>
          <p:cNvPr id="12" name="TextBox 11"/>
          <p:cNvSpPr txBox="1"/>
          <p:nvPr/>
        </p:nvSpPr>
        <p:spPr>
          <a:xfrm>
            <a:off x="1219200" y="3099974"/>
            <a:ext cx="1828800" cy="252826"/>
          </a:xfrm>
          <a:prstGeom prst="rect">
            <a:avLst/>
          </a:prstGeom>
          <a:noFill/>
        </p:spPr>
        <p:txBody>
          <a:bodyPr wrap="square" rtlCol="0">
            <a:spAutoFit/>
          </a:bodyPr>
          <a:lstStyle/>
          <a:p>
            <a:r>
              <a:rPr lang="en-US" b="1" dirty="0">
                <a:latin typeface="Calibri" pitchFamily="34" charset="0"/>
                <a:cs typeface="Calibri" pitchFamily="34" charset="0"/>
              </a:rPr>
              <a:t>Project Details</a:t>
            </a:r>
          </a:p>
        </p:txBody>
      </p:sp>
      <p:sp>
        <p:nvSpPr>
          <p:cNvPr id="13" name="TextBox 12"/>
          <p:cNvSpPr txBox="1"/>
          <p:nvPr/>
        </p:nvSpPr>
        <p:spPr>
          <a:xfrm>
            <a:off x="5486400" y="3657600"/>
            <a:ext cx="2057400" cy="243143"/>
          </a:xfrm>
          <a:prstGeom prst="rect">
            <a:avLst/>
          </a:prstGeom>
          <a:noFill/>
        </p:spPr>
        <p:txBody>
          <a:bodyPr wrap="square" rtlCol="0">
            <a:spAutoFit/>
          </a:bodyPr>
          <a:lstStyle/>
          <a:p>
            <a:r>
              <a:rPr lang="en-US" b="1" dirty="0">
                <a:latin typeface="Calibri" pitchFamily="34" charset="0"/>
                <a:cs typeface="Calibri" pitchFamily="34" charset="0"/>
              </a:rPr>
              <a:t>Employee Project Details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t>Denormalization (De-normalization):lùi chuẩn(max=2) </a:t>
            </a:r>
            <a:endParaRPr lang="en-US" dirty="0"/>
          </a:p>
        </p:txBody>
      </p:sp>
      <p:grpSp>
        <p:nvGrpSpPr>
          <p:cNvPr id="5" name="Group 4"/>
          <p:cNvGrpSpPr/>
          <p:nvPr/>
        </p:nvGrpSpPr>
        <p:grpSpPr>
          <a:xfrm>
            <a:off x="381000" y="1752601"/>
            <a:ext cx="8153400" cy="554182"/>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6096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By normalizing a database, redundancy is reduced. </a:t>
              </a:r>
            </a:p>
          </p:txBody>
        </p:sp>
      </p:grpSp>
      <p:sp>
        <p:nvSpPr>
          <p:cNvPr id="11" name="Rounded Rectangle 4"/>
          <p:cNvSpPr/>
          <p:nvPr/>
        </p:nvSpPr>
        <p:spPr>
          <a:xfrm>
            <a:off x="457200" y="1752600"/>
            <a:ext cx="8014062" cy="55008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This, in turn, reduces the storage requirements for the database and ensures data integrity.</a:t>
            </a:r>
            <a:endParaRPr lang="en-US" sz="1800" kern="1200" dirty="0">
              <a:latin typeface="Calibri" pitchFamily="34" charset="0"/>
              <a:cs typeface="Calibri" pitchFamily="34" charset="0"/>
            </a:endParaRPr>
          </a:p>
        </p:txBody>
      </p:sp>
      <p:grpSp>
        <p:nvGrpSpPr>
          <p:cNvPr id="12" name="Group 11"/>
          <p:cNvGrpSpPr/>
          <p:nvPr/>
        </p:nvGrpSpPr>
        <p:grpSpPr>
          <a:xfrm>
            <a:off x="381000" y="2438400"/>
            <a:ext cx="8153400" cy="6096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However, it has following drawbacks:</a:t>
              </a:r>
              <a:endParaRPr lang="en-US" sz="1800" kern="1200" dirty="0">
                <a:latin typeface="Calibri" pitchFamily="34" charset="0"/>
                <a:cs typeface="Calibri" pitchFamily="34" charset="0"/>
              </a:endParaRPr>
            </a:p>
          </p:txBody>
        </p:sp>
      </p:grpSp>
      <p:graphicFrame>
        <p:nvGraphicFramePr>
          <p:cNvPr id="18" name="Diagram 17"/>
          <p:cNvGraphicFramePr/>
          <p:nvPr/>
        </p:nvGraphicFramePr>
        <p:xfrm>
          <a:off x="685800" y="3200400"/>
          <a:ext cx="7772400" cy="144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21"/>
          <p:cNvSpPr txBox="1"/>
          <p:nvPr/>
        </p:nvSpPr>
        <p:spPr>
          <a:xfrm>
            <a:off x="381000" y="46482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such joins are used very often, the performance of the database will become very poor.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In such cases, storing a few fields redundantly can be ignored to increase the performance of the database.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databases that possess such minor redundancies in order to increase performance are called </a:t>
            </a:r>
            <a:r>
              <a:rPr lang="en-US" sz="1800" dirty="0" err="1">
                <a:latin typeface="Calibri" pitchFamily="34" charset="0"/>
                <a:cs typeface="Calibri" pitchFamily="34" charset="0"/>
              </a:rPr>
              <a:t>denormalized</a:t>
            </a:r>
            <a:r>
              <a:rPr lang="en-US" sz="1800" dirty="0">
                <a:latin typeface="Calibri" pitchFamily="34" charset="0"/>
                <a:cs typeface="Calibri" pitchFamily="34" charset="0"/>
              </a:rPr>
              <a:t> databases and the process of doing so is called </a:t>
            </a:r>
            <a:r>
              <a:rPr lang="en-US" sz="1800" dirty="0" err="1">
                <a:latin typeface="Calibri" pitchFamily="34" charset="0"/>
                <a:cs typeface="Calibri" pitchFamily="34" charset="0"/>
              </a:rPr>
              <a:t>denormalization</a:t>
            </a:r>
            <a:r>
              <a:rPr lang="en-US" sz="1800" dirty="0">
                <a:latin typeface="Calibri" pitchFamily="34" charset="0"/>
                <a:cs typeface="Calibri"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Relational Operators </a:t>
            </a:r>
          </a:p>
        </p:txBody>
      </p:sp>
      <p:sp>
        <p:nvSpPr>
          <p:cNvPr id="5" name="TextBox 4"/>
          <p:cNvSpPr txBox="1"/>
          <p:nvPr/>
        </p:nvSpPr>
        <p:spPr>
          <a:xfrm>
            <a:off x="381000" y="990600"/>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relational model is based on the solid foundation of Relational Algebra.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Relational Algebra consists of a collection of operators that operate on relations.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Each operator takes one or two relations as its input and produces a new relation as its output.</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Consider the </a:t>
            </a:r>
            <a:r>
              <a:rPr lang="en-US" sz="1800" b="1" dirty="0">
                <a:cs typeface="Courier New" pitchFamily="49" charset="0"/>
              </a:rPr>
              <a:t>Branch Reserve Details</a:t>
            </a:r>
            <a:r>
              <a:rPr lang="en-US" sz="1800" dirty="0">
                <a:latin typeface="Calibri" pitchFamily="34" charset="0"/>
                <a:cs typeface="Calibri" pitchFamily="34" charset="0"/>
              </a:rPr>
              <a:t> as shown in the following table. </a:t>
            </a:r>
          </a:p>
        </p:txBody>
      </p:sp>
      <p:pic>
        <p:nvPicPr>
          <p:cNvPr id="2051" name="Picture 3"/>
          <p:cNvPicPr>
            <a:picLocks noChangeAspect="1" noChangeArrowheads="1"/>
          </p:cNvPicPr>
          <p:nvPr/>
        </p:nvPicPr>
        <p:blipFill>
          <a:blip r:embed="rId3" cstate="print"/>
          <a:srcRect/>
          <a:stretch>
            <a:fillRect/>
          </a:stretch>
        </p:blipFill>
        <p:spPr bwMode="auto">
          <a:xfrm>
            <a:off x="1371600" y="3505200"/>
            <a:ext cx="6386547" cy="1905000"/>
          </a:xfrm>
          <a:prstGeom prst="rect">
            <a:avLst/>
          </a:prstGeom>
          <a:noFill/>
          <a:ln w="9525">
            <a:noFill/>
            <a:miter lim="800000"/>
            <a:headEnd/>
            <a:tailEnd/>
          </a:ln>
        </p:spPr>
      </p:pic>
      <p:sp>
        <p:nvSpPr>
          <p:cNvPr id="8" name="TextBox 7"/>
          <p:cNvSpPr txBox="1"/>
          <p:nvPr/>
        </p:nvSpPr>
        <p:spPr>
          <a:xfrm>
            <a:off x="3581400" y="5538374"/>
            <a:ext cx="1981200" cy="243143"/>
          </a:xfrm>
          <a:prstGeom prst="rect">
            <a:avLst/>
          </a:prstGeom>
          <a:noFill/>
        </p:spPr>
        <p:txBody>
          <a:bodyPr wrap="square" rtlCol="0">
            <a:spAutoFit/>
          </a:bodyPr>
          <a:lstStyle/>
          <a:p>
            <a:r>
              <a:rPr lang="en-US" b="1" dirty="0">
                <a:latin typeface="Calibri" pitchFamily="34" charset="0"/>
                <a:cs typeface="Calibri" pitchFamily="34" charset="0"/>
              </a:rPr>
              <a:t>Branch Reserve Details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SELECT(</a:t>
            </a:r>
            <a:r>
              <a:rPr lang="en-US" dirty="0" err="1"/>
              <a:t>where:tham</a:t>
            </a:r>
            <a:r>
              <a:rPr lang="en-US" dirty="0"/>
              <a:t> </a:t>
            </a:r>
            <a:r>
              <a:rPr lang="en-US" dirty="0" err="1"/>
              <a:t>chiếu</a:t>
            </a:r>
            <a:r>
              <a:rPr lang="en-US" dirty="0"/>
              <a:t> </a:t>
            </a:r>
            <a:r>
              <a:rPr lang="en-US" dirty="0" err="1"/>
              <a:t>dòng</a:t>
            </a:r>
            <a:r>
              <a:rPr lang="en-US" dirty="0"/>
              <a:t>)</a:t>
            </a:r>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SELECT</a:t>
            </a:r>
            <a:r>
              <a:rPr lang="en-US" sz="1800" dirty="0">
                <a:latin typeface="Calibri" pitchFamily="34" charset="0"/>
                <a:cs typeface="Calibri" pitchFamily="34" charset="0"/>
              </a:rPr>
              <a:t> operator is used to extract data that satisfies a given condition.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lowercase Greek letter sigma, 'σ', is used to denote selection.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select operation, on the </a:t>
            </a:r>
            <a:r>
              <a:rPr lang="en-US" sz="1800" b="1" dirty="0">
                <a:cs typeface="Courier New" pitchFamily="49" charset="0"/>
              </a:rPr>
              <a:t>Branch Reserve Details</a:t>
            </a:r>
            <a:r>
              <a:rPr lang="en-US" sz="1800" dirty="0">
                <a:latin typeface="Calibri" pitchFamily="34" charset="0"/>
                <a:cs typeface="Calibri" pitchFamily="34" charset="0"/>
              </a:rPr>
              <a:t> table, to display the details of the branches in London would result in the following table:</a:t>
            </a:r>
          </a:p>
        </p:txBody>
      </p:sp>
      <p:pic>
        <p:nvPicPr>
          <p:cNvPr id="3074" name="Picture 2"/>
          <p:cNvPicPr>
            <a:picLocks noChangeAspect="1" noChangeArrowheads="1"/>
          </p:cNvPicPr>
          <p:nvPr/>
        </p:nvPicPr>
        <p:blipFill>
          <a:blip r:embed="rId2" cstate="print"/>
          <a:srcRect/>
          <a:stretch>
            <a:fillRect/>
          </a:stretch>
        </p:blipFill>
        <p:spPr bwMode="auto">
          <a:xfrm>
            <a:off x="1905000" y="2362200"/>
            <a:ext cx="4353983" cy="838200"/>
          </a:xfrm>
          <a:prstGeom prst="rect">
            <a:avLst/>
          </a:prstGeom>
          <a:noFill/>
          <a:ln w="9525">
            <a:noFill/>
            <a:miter lim="800000"/>
            <a:headEnd/>
            <a:tailEnd/>
          </a:ln>
        </p:spPr>
      </p:pic>
      <p:sp>
        <p:nvSpPr>
          <p:cNvPr id="7" name="TextBox 6"/>
          <p:cNvSpPr txBox="1"/>
          <p:nvPr/>
        </p:nvSpPr>
        <p:spPr>
          <a:xfrm>
            <a:off x="2971800" y="3328574"/>
            <a:ext cx="2819400" cy="252826"/>
          </a:xfrm>
          <a:prstGeom prst="rect">
            <a:avLst/>
          </a:prstGeom>
          <a:noFill/>
        </p:spPr>
        <p:txBody>
          <a:bodyPr wrap="square" rtlCol="0">
            <a:spAutoFit/>
          </a:bodyPr>
          <a:lstStyle/>
          <a:p>
            <a:r>
              <a:rPr lang="en-US" b="1" dirty="0">
                <a:latin typeface="Calibri" pitchFamily="34" charset="0"/>
                <a:cs typeface="Calibri" pitchFamily="34" charset="0"/>
              </a:rPr>
              <a:t>Details of Branches in London</a:t>
            </a:r>
          </a:p>
        </p:txBody>
      </p:sp>
      <p:sp>
        <p:nvSpPr>
          <p:cNvPr id="8" name="TextBox 7"/>
          <p:cNvSpPr txBox="1"/>
          <p:nvPr/>
        </p:nvSpPr>
        <p:spPr>
          <a:xfrm>
            <a:off x="381000" y="3657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selection on the </a:t>
            </a:r>
            <a:r>
              <a:rPr lang="en-US" sz="1800" b="1" dirty="0">
                <a:cs typeface="Courier New" pitchFamily="49" charset="0"/>
              </a:rPr>
              <a:t>Branch Reserve Details</a:t>
            </a:r>
            <a:r>
              <a:rPr lang="en-US" sz="1800" dirty="0">
                <a:latin typeface="Calibri" pitchFamily="34" charset="0"/>
                <a:cs typeface="Calibri" pitchFamily="34" charset="0"/>
              </a:rPr>
              <a:t> table to display branches with reserve greater than 20 billion Euros would result in the following table:</a:t>
            </a:r>
          </a:p>
        </p:txBody>
      </p:sp>
      <p:pic>
        <p:nvPicPr>
          <p:cNvPr id="3075" name="Picture 3"/>
          <p:cNvPicPr>
            <a:picLocks noChangeAspect="1" noChangeArrowheads="1"/>
          </p:cNvPicPr>
          <p:nvPr/>
        </p:nvPicPr>
        <p:blipFill>
          <a:blip r:embed="rId3" cstate="print"/>
          <a:srcRect/>
          <a:stretch>
            <a:fillRect/>
          </a:stretch>
        </p:blipFill>
        <p:spPr bwMode="auto">
          <a:xfrm>
            <a:off x="1295400" y="4419600"/>
            <a:ext cx="5751443" cy="914400"/>
          </a:xfrm>
          <a:prstGeom prst="rect">
            <a:avLst/>
          </a:prstGeom>
          <a:noFill/>
          <a:ln w="9525">
            <a:noFill/>
            <a:miter lim="800000"/>
            <a:headEnd/>
            <a:tailEnd/>
          </a:ln>
        </p:spPr>
      </p:pic>
      <p:sp>
        <p:nvSpPr>
          <p:cNvPr id="10" name="TextBox 9"/>
          <p:cNvSpPr txBox="1"/>
          <p:nvPr/>
        </p:nvSpPr>
        <p:spPr>
          <a:xfrm>
            <a:off x="1905000" y="5486400"/>
            <a:ext cx="5029200" cy="243143"/>
          </a:xfrm>
          <a:prstGeom prst="rect">
            <a:avLst/>
          </a:prstGeom>
          <a:noFill/>
        </p:spPr>
        <p:txBody>
          <a:bodyPr wrap="square" rtlCol="0">
            <a:spAutoFit/>
          </a:bodyPr>
          <a:lstStyle/>
          <a:p>
            <a:r>
              <a:rPr lang="en-US" b="1" dirty="0">
                <a:latin typeface="Calibri" pitchFamily="34" charset="0"/>
                <a:cs typeface="Calibri" pitchFamily="34" charset="0"/>
              </a:rPr>
              <a:t>Details of Branches with Reserves Greater than 20 Billion Euros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PROJECT(</a:t>
            </a:r>
            <a:r>
              <a:rPr lang="en-US" dirty="0" err="1"/>
              <a:t>tham</a:t>
            </a:r>
            <a:r>
              <a:rPr lang="en-US" dirty="0"/>
              <a:t> </a:t>
            </a:r>
            <a:r>
              <a:rPr lang="en-US" dirty="0" err="1"/>
              <a:t>chiếu</a:t>
            </a:r>
            <a:r>
              <a:rPr lang="en-US" dirty="0"/>
              <a:t> </a:t>
            </a:r>
            <a:r>
              <a:rPr lang="en-US" dirty="0" err="1"/>
              <a:t>cột</a:t>
            </a:r>
            <a:r>
              <a:rPr lang="en-US" dirty="0"/>
              <a:t>)</a:t>
            </a:r>
          </a:p>
        </p:txBody>
      </p:sp>
      <p:sp>
        <p:nvSpPr>
          <p:cNvPr id="5" name="TextBox 4"/>
          <p:cNvSpPr txBox="1"/>
          <p:nvPr/>
        </p:nvSpPr>
        <p:spPr>
          <a:xfrm>
            <a:off x="381000" y="9906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PROJECT</a:t>
            </a:r>
            <a:r>
              <a:rPr lang="en-US" sz="1800" dirty="0">
                <a:latin typeface="Calibri" pitchFamily="34" charset="0"/>
                <a:cs typeface="Calibri" pitchFamily="34" charset="0"/>
              </a:rPr>
              <a:t> operator is used to project certain details of a relational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PROJECT</a:t>
            </a:r>
            <a:r>
              <a:rPr lang="en-US" sz="1800" dirty="0">
                <a:latin typeface="Calibri" pitchFamily="34" charset="0"/>
                <a:cs typeface="Calibri" pitchFamily="34" charset="0"/>
              </a:rPr>
              <a:t> operator only displays the required details leaving out certain columns.</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PROJECT</a:t>
            </a:r>
            <a:r>
              <a:rPr lang="en-US" sz="1800" dirty="0">
                <a:latin typeface="Calibri" pitchFamily="34" charset="0"/>
                <a:cs typeface="Calibri" pitchFamily="34" charset="0"/>
              </a:rPr>
              <a:t> operator is denoted by the Greek letter pi, ‘</a:t>
            </a:r>
            <a:r>
              <a:rPr lang="en-US" sz="1800" dirty="0">
                <a:cs typeface="Courier New" pitchFamily="49" charset="0"/>
              </a:rPr>
              <a:t>E</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Assume that only the </a:t>
            </a:r>
            <a:r>
              <a:rPr lang="en-US" sz="1800" dirty="0" err="1">
                <a:cs typeface="Courier New" pitchFamily="49" charset="0"/>
              </a:rPr>
              <a:t>Branch_id</a:t>
            </a:r>
            <a:r>
              <a:rPr lang="en-US" sz="1800" dirty="0">
                <a:latin typeface="Calibri" pitchFamily="34" charset="0"/>
                <a:cs typeface="Calibri" pitchFamily="34" charset="0"/>
              </a:rPr>
              <a:t> and </a:t>
            </a:r>
            <a:r>
              <a:rPr lang="en-US" sz="1800" dirty="0">
                <a:cs typeface="Courier New" pitchFamily="49" charset="0"/>
              </a:rPr>
              <a:t>Reserve</a:t>
            </a:r>
            <a:r>
              <a:rPr lang="en-US" sz="1800" dirty="0">
                <a:latin typeface="Calibri" pitchFamily="34" charset="0"/>
                <a:cs typeface="Calibri" pitchFamily="34" charset="0"/>
              </a:rPr>
              <a:t> amounts need to be displayed.</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project operation to do the same, on the </a:t>
            </a:r>
            <a:r>
              <a:rPr lang="en-US" sz="1800" b="1" dirty="0">
                <a:cs typeface="Courier New" pitchFamily="49" charset="0"/>
              </a:rPr>
              <a:t>Branch Reserve Details</a:t>
            </a:r>
            <a:r>
              <a:rPr lang="en-US" sz="1800" dirty="0">
                <a:latin typeface="Calibri" pitchFamily="34" charset="0"/>
                <a:cs typeface="Calibri" pitchFamily="34" charset="0"/>
              </a:rPr>
              <a:t> table, would result in the following table:</a:t>
            </a:r>
          </a:p>
        </p:txBody>
      </p:sp>
      <p:pic>
        <p:nvPicPr>
          <p:cNvPr id="4099" name="Picture 3"/>
          <p:cNvPicPr>
            <a:picLocks noChangeAspect="1" noChangeArrowheads="1"/>
          </p:cNvPicPr>
          <p:nvPr/>
        </p:nvPicPr>
        <p:blipFill>
          <a:blip r:embed="rId3" cstate="print"/>
          <a:srcRect/>
          <a:stretch>
            <a:fillRect/>
          </a:stretch>
        </p:blipFill>
        <p:spPr bwMode="auto">
          <a:xfrm>
            <a:off x="1295400" y="3200400"/>
            <a:ext cx="6479781" cy="1905000"/>
          </a:xfrm>
          <a:prstGeom prst="rect">
            <a:avLst/>
          </a:prstGeom>
          <a:noFill/>
          <a:ln w="9525">
            <a:noFill/>
            <a:miter lim="800000"/>
            <a:headEnd/>
            <a:tailEnd/>
          </a:ln>
        </p:spPr>
      </p:pic>
      <p:sp>
        <p:nvSpPr>
          <p:cNvPr id="8" name="TextBox 7"/>
          <p:cNvSpPr txBox="1"/>
          <p:nvPr/>
        </p:nvSpPr>
        <p:spPr>
          <a:xfrm>
            <a:off x="2286000" y="5257800"/>
            <a:ext cx="4800600" cy="243143"/>
          </a:xfrm>
          <a:prstGeom prst="rect">
            <a:avLst/>
          </a:prstGeom>
          <a:noFill/>
        </p:spPr>
        <p:txBody>
          <a:bodyPr wrap="square" rtlCol="0">
            <a:spAutoFit/>
          </a:bodyPr>
          <a:lstStyle/>
          <a:p>
            <a:r>
              <a:rPr lang="en-US" b="1" dirty="0">
                <a:latin typeface="Calibri" pitchFamily="34" charset="0"/>
                <a:cs typeface="Calibri" pitchFamily="34" charset="0"/>
              </a:rPr>
              <a:t>Resultant Table With </a:t>
            </a:r>
            <a:r>
              <a:rPr lang="en-US" b="1" dirty="0" err="1">
                <a:cs typeface="Courier New" pitchFamily="49" charset="0"/>
              </a:rPr>
              <a:t>Branch_id</a:t>
            </a:r>
            <a:r>
              <a:rPr lang="en-US" b="1" dirty="0">
                <a:latin typeface="Calibri" pitchFamily="34" charset="0"/>
                <a:cs typeface="Calibri" pitchFamily="34" charset="0"/>
              </a:rPr>
              <a:t> And </a:t>
            </a:r>
            <a:r>
              <a:rPr lang="en-US" b="1" dirty="0">
                <a:cs typeface="Courier New" pitchFamily="49" charset="0"/>
              </a:rPr>
              <a:t>Reserve</a:t>
            </a:r>
            <a:r>
              <a:rPr lang="en-US" b="1" dirty="0">
                <a:latin typeface="Calibri" pitchFamily="34" charset="0"/>
                <a:cs typeface="Calibri" pitchFamily="34" charset="0"/>
              </a:rPr>
              <a:t> Amounts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Introduction</a:t>
            </a:r>
          </a:p>
        </p:txBody>
      </p:sp>
      <p:sp>
        <p:nvSpPr>
          <p:cNvPr id="5" name="TextBox 4"/>
          <p:cNvSpPr txBox="1"/>
          <p:nvPr/>
        </p:nvSpPr>
        <p:spPr>
          <a:xfrm>
            <a:off x="304800" y="1143000"/>
            <a:ext cx="8229599" cy="369331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 data model is a group of conceptual tools that describes data, its relationships, and semantics.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also consists of the consistency constraints that the data adheres to.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Entity-Relationship, Relational, Network, and Hierarchical models are examples of data models.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development of every database begins with the basic step of analyzing its data in order to determine the data model that would best represent it.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Once this step is completed, the data model is applied to the data.</a:t>
            </a:r>
          </a:p>
          <a:p>
            <a:pPr>
              <a:lnSpc>
                <a:spcPct val="100000"/>
              </a:lnSpc>
              <a:spcBef>
                <a:spcPts val="0"/>
              </a:spcBef>
            </a:pPr>
            <a:endParaRPr lang="en-US" sz="1800" dirty="0">
              <a:latin typeface="Calibri" pitchFamily="34" charset="0"/>
              <a:cs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dirty="0"/>
              <a:t>E-R Model and Normalization/ Session 2 </a:t>
            </a:r>
          </a:p>
        </p:txBody>
      </p:sp>
      <p:sp>
        <p:nvSpPr>
          <p:cNvPr id="4" name="Title 3"/>
          <p:cNvSpPr>
            <a:spLocks noGrp="1"/>
          </p:cNvSpPr>
          <p:nvPr>
            <p:ph type="title"/>
          </p:nvPr>
        </p:nvSpPr>
        <p:spPr/>
        <p:txBody>
          <a:bodyPr/>
          <a:lstStyle/>
          <a:p>
            <a:r>
              <a:rPr lang="en-US" dirty="0"/>
              <a:t>PRODUCT(</a:t>
            </a:r>
            <a:r>
              <a:rPr lang="en-US" dirty="0" err="1"/>
              <a:t>nhân</a:t>
            </a:r>
            <a:r>
              <a:rPr lang="en-US" dirty="0"/>
              <a:t>)</a:t>
            </a:r>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PRODUCT</a:t>
            </a:r>
            <a:r>
              <a:rPr lang="en-US" sz="1800" dirty="0">
                <a:latin typeface="Calibri" pitchFamily="34" charset="0"/>
                <a:cs typeface="Calibri" pitchFamily="34" charset="0"/>
              </a:rPr>
              <a:t> operator, denoted by 'x‘ combines each record from the first table with all the records in the second table, thereby, generating all possible combinations between the table records. Consider the following table:</a:t>
            </a:r>
          </a:p>
        </p:txBody>
      </p:sp>
      <p:pic>
        <p:nvPicPr>
          <p:cNvPr id="5122" name="Picture 2"/>
          <p:cNvPicPr>
            <a:picLocks noChangeAspect="1" noChangeArrowheads="1"/>
          </p:cNvPicPr>
          <p:nvPr/>
        </p:nvPicPr>
        <p:blipFill>
          <a:blip r:embed="rId2" cstate="print"/>
          <a:srcRect/>
          <a:stretch>
            <a:fillRect/>
          </a:stretch>
        </p:blipFill>
        <p:spPr bwMode="auto">
          <a:xfrm>
            <a:off x="2362200" y="1981200"/>
            <a:ext cx="4804954" cy="778581"/>
          </a:xfrm>
          <a:prstGeom prst="rect">
            <a:avLst/>
          </a:prstGeom>
          <a:noFill/>
          <a:ln w="9525">
            <a:noFill/>
            <a:miter lim="800000"/>
            <a:headEnd/>
            <a:tailEnd/>
          </a:ln>
        </p:spPr>
      </p:pic>
      <p:sp>
        <p:nvSpPr>
          <p:cNvPr id="7" name="TextBox 6"/>
          <p:cNvSpPr txBox="1"/>
          <p:nvPr/>
        </p:nvSpPr>
        <p:spPr>
          <a:xfrm>
            <a:off x="3657600" y="2819400"/>
            <a:ext cx="2362200" cy="243143"/>
          </a:xfrm>
          <a:prstGeom prst="rect">
            <a:avLst/>
          </a:prstGeom>
          <a:noFill/>
        </p:spPr>
        <p:txBody>
          <a:bodyPr wrap="square" rtlCol="0">
            <a:spAutoFit/>
          </a:bodyPr>
          <a:lstStyle/>
          <a:p>
            <a:r>
              <a:rPr lang="en-US" b="1" dirty="0">
                <a:latin typeface="Calibri" pitchFamily="34" charset="0"/>
                <a:cs typeface="Calibri" pitchFamily="34" charset="0"/>
              </a:rPr>
              <a:t>Branch Loan Details</a:t>
            </a:r>
          </a:p>
        </p:txBody>
      </p:sp>
      <p:sp>
        <p:nvSpPr>
          <p:cNvPr id="8" name="TextBox 7"/>
          <p:cNvSpPr txBox="1"/>
          <p:nvPr/>
        </p:nvSpPr>
        <p:spPr>
          <a:xfrm>
            <a:off x="381000" y="3048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product operation on the </a:t>
            </a:r>
            <a:r>
              <a:rPr lang="en-US" sz="1800" b="1" dirty="0">
                <a:cs typeface="Courier New" pitchFamily="49" charset="0"/>
              </a:rPr>
              <a:t>Branch Reserve Details</a:t>
            </a:r>
            <a:r>
              <a:rPr lang="en-US" sz="1800" dirty="0">
                <a:latin typeface="Calibri" pitchFamily="34" charset="0"/>
                <a:cs typeface="Calibri" pitchFamily="34" charset="0"/>
              </a:rPr>
              <a:t> and </a:t>
            </a:r>
            <a:r>
              <a:rPr lang="en-US" sz="1800" b="1" dirty="0">
                <a:cs typeface="Courier New" pitchFamily="49" charset="0"/>
              </a:rPr>
              <a:t>Branch Loan Details</a:t>
            </a:r>
            <a:r>
              <a:rPr lang="en-US" sz="1800" dirty="0">
                <a:latin typeface="Calibri" pitchFamily="34" charset="0"/>
                <a:cs typeface="Calibri" pitchFamily="34" charset="0"/>
              </a:rPr>
              <a:t> tables would result in the following table:</a:t>
            </a:r>
          </a:p>
        </p:txBody>
      </p:sp>
      <p:pic>
        <p:nvPicPr>
          <p:cNvPr id="5123" name="Picture 3"/>
          <p:cNvPicPr>
            <a:picLocks noChangeAspect="1" noChangeArrowheads="1"/>
          </p:cNvPicPr>
          <p:nvPr/>
        </p:nvPicPr>
        <p:blipFill>
          <a:blip r:embed="rId3" cstate="print"/>
          <a:srcRect/>
          <a:stretch>
            <a:fillRect/>
          </a:stretch>
        </p:blipFill>
        <p:spPr bwMode="auto">
          <a:xfrm>
            <a:off x="1611086" y="3695700"/>
            <a:ext cx="6008914" cy="2628900"/>
          </a:xfrm>
          <a:prstGeom prst="rect">
            <a:avLst/>
          </a:prstGeom>
          <a:noFill/>
          <a:ln w="9525">
            <a:noFill/>
            <a:miter lim="800000"/>
            <a:headEnd/>
            <a:tailEnd/>
          </a:ln>
        </p:spPr>
      </p:pic>
      <p:sp>
        <p:nvSpPr>
          <p:cNvPr id="10" name="TextBox 9"/>
          <p:cNvSpPr txBox="1"/>
          <p:nvPr/>
        </p:nvSpPr>
        <p:spPr>
          <a:xfrm>
            <a:off x="2286000" y="6386257"/>
            <a:ext cx="5029200" cy="243143"/>
          </a:xfrm>
          <a:prstGeom prst="rect">
            <a:avLst/>
          </a:prstGeom>
          <a:noFill/>
        </p:spPr>
        <p:txBody>
          <a:bodyPr wrap="square" rtlCol="0">
            <a:spAutoFit/>
          </a:bodyPr>
          <a:lstStyle/>
          <a:p>
            <a:r>
              <a:rPr lang="en-US" b="1" dirty="0">
                <a:latin typeface="Calibri" pitchFamily="34" charset="0"/>
                <a:cs typeface="Calibri" pitchFamily="34" charset="0"/>
              </a:rPr>
              <a:t>Product of Branch Reserve Details and Branch Loan Details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UNION(</a:t>
            </a:r>
            <a:r>
              <a:rPr lang="en-US" dirty="0" err="1"/>
              <a:t>hội</a:t>
            </a:r>
            <a:r>
              <a:rPr lang="en-US" dirty="0"/>
              <a:t>)</a:t>
            </a:r>
          </a:p>
        </p:txBody>
      </p:sp>
      <p:sp>
        <p:nvSpPr>
          <p:cNvPr id="5" name="TextBox 4"/>
          <p:cNvSpPr txBox="1"/>
          <p:nvPr/>
        </p:nvSpPr>
        <p:spPr>
          <a:xfrm>
            <a:off x="381000" y="990600"/>
            <a:ext cx="8382000" cy="397031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an official of the bank with the data given in tables </a:t>
            </a:r>
            <a:r>
              <a:rPr lang="en-US" sz="1800" dirty="0">
                <a:cs typeface="Courier New" pitchFamily="49" charset="0"/>
              </a:rPr>
              <a:t>Branch Reserve Details</a:t>
            </a:r>
            <a:r>
              <a:rPr lang="en-US" sz="1800" dirty="0">
                <a:latin typeface="Calibri" pitchFamily="34" charset="0"/>
                <a:cs typeface="Calibri" pitchFamily="34" charset="0"/>
              </a:rPr>
              <a:t> and </a:t>
            </a:r>
            <a:r>
              <a:rPr lang="en-US" sz="1800" dirty="0">
                <a:cs typeface="Courier New" pitchFamily="49" charset="0"/>
              </a:rPr>
              <a:t>Branch Loan Details</a:t>
            </a:r>
            <a:r>
              <a:rPr lang="en-US" sz="1800" dirty="0">
                <a:latin typeface="Calibri" pitchFamily="34" charset="0"/>
                <a:cs typeface="Calibri" pitchFamily="34" charset="0"/>
              </a:rPr>
              <a:t> wanted to know which branches had reserves below 20 billion Euros or loans.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resultant table would consist of branches with either reserves below 20 billion Euros or loans or both.</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is similar to the union of two sets of data; first, set of branches with reserve less than 20 billion Euros and second, branches with loans.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Branches with both, reserves below 20 billion Euros and loans would be displayed only once.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UNION</a:t>
            </a:r>
            <a:r>
              <a:rPr lang="en-US" sz="1800" dirty="0">
                <a:latin typeface="Calibri" pitchFamily="34" charset="0"/>
                <a:cs typeface="Calibri" pitchFamily="34" charset="0"/>
              </a:rPr>
              <a:t> operator does just that, it collects the data from the different tables and presents a unified version of the complete data.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union operation is represented by the symbol, '</a:t>
            </a:r>
            <a:r>
              <a:rPr lang="en-US" sz="1800" dirty="0">
                <a:cs typeface="Courier New" pitchFamily="49" charset="0"/>
              </a:rPr>
              <a:t>U</a:t>
            </a:r>
            <a:r>
              <a:rPr lang="en-US" sz="1800" dirty="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union of the </a:t>
            </a:r>
            <a:r>
              <a:rPr lang="en-US" sz="1800" b="1" dirty="0">
                <a:cs typeface="Courier New" pitchFamily="49" charset="0"/>
              </a:rPr>
              <a:t>Branch Reserve Details</a:t>
            </a:r>
            <a:r>
              <a:rPr lang="en-US" sz="1800" dirty="0">
                <a:latin typeface="Calibri" pitchFamily="34" charset="0"/>
                <a:cs typeface="Calibri" pitchFamily="34" charset="0"/>
              </a:rPr>
              <a:t> and </a:t>
            </a:r>
            <a:r>
              <a:rPr lang="en-US" sz="1800" b="1" dirty="0">
                <a:cs typeface="Courier New" pitchFamily="49" charset="0"/>
              </a:rPr>
              <a:t>Branch Loan Details</a:t>
            </a:r>
            <a:r>
              <a:rPr lang="en-US" sz="1800" dirty="0">
                <a:latin typeface="Calibri" pitchFamily="34" charset="0"/>
                <a:cs typeface="Calibri" pitchFamily="34" charset="0"/>
              </a:rPr>
              <a:t> tables would generate the following table:</a:t>
            </a:r>
          </a:p>
        </p:txBody>
      </p:sp>
      <p:pic>
        <p:nvPicPr>
          <p:cNvPr id="6146" name="Picture 2"/>
          <p:cNvPicPr>
            <a:picLocks noChangeAspect="1" noChangeArrowheads="1"/>
          </p:cNvPicPr>
          <p:nvPr/>
        </p:nvPicPr>
        <p:blipFill>
          <a:blip r:embed="rId3" cstate="print"/>
          <a:srcRect/>
          <a:stretch>
            <a:fillRect/>
          </a:stretch>
        </p:blipFill>
        <p:spPr bwMode="auto">
          <a:xfrm>
            <a:off x="3047999" y="4953000"/>
            <a:ext cx="3112851" cy="1143000"/>
          </a:xfrm>
          <a:prstGeom prst="rect">
            <a:avLst/>
          </a:prstGeom>
          <a:noFill/>
          <a:ln w="9525">
            <a:noFill/>
            <a:miter lim="800000"/>
            <a:headEnd/>
            <a:tailEnd/>
          </a:ln>
        </p:spPr>
      </p:pic>
      <p:sp>
        <p:nvSpPr>
          <p:cNvPr id="8" name="TextBox 7"/>
          <p:cNvSpPr txBox="1"/>
          <p:nvPr/>
        </p:nvSpPr>
        <p:spPr>
          <a:xfrm>
            <a:off x="2209800" y="6157657"/>
            <a:ext cx="5029200" cy="252826"/>
          </a:xfrm>
          <a:prstGeom prst="rect">
            <a:avLst/>
          </a:prstGeom>
          <a:noFill/>
        </p:spPr>
        <p:txBody>
          <a:bodyPr wrap="square" rtlCol="0">
            <a:spAutoFit/>
          </a:bodyPr>
          <a:lstStyle/>
          <a:p>
            <a:r>
              <a:rPr lang="en-US" b="1" dirty="0">
                <a:latin typeface="Calibri" pitchFamily="34" charset="0"/>
                <a:cs typeface="Calibri" pitchFamily="34" charset="0"/>
              </a:rPr>
              <a:t>Unified Representation of Branches with Less Reserves or Loans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INTERSECT(phan </a:t>
            </a:r>
            <a:r>
              <a:rPr lang="en-US" dirty="0" err="1"/>
              <a:t>giao</a:t>
            </a:r>
            <a:r>
              <a:rPr lang="en-US" dirty="0"/>
              <a:t> </a:t>
            </a:r>
            <a:r>
              <a:rPr lang="en-US" dirty="0" err="1"/>
              <a:t>nhau</a:t>
            </a:r>
            <a:r>
              <a:rPr lang="en-US" dirty="0"/>
              <a:t>)</a:t>
            </a:r>
          </a:p>
        </p:txBody>
      </p:sp>
      <p:sp>
        <p:nvSpPr>
          <p:cNvPr id="5" name="TextBox 4"/>
          <p:cNvSpPr txBox="1"/>
          <p:nvPr/>
        </p:nvSpPr>
        <p:spPr>
          <a:xfrm>
            <a:off x="381000" y="990600"/>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the same official after seeing this data wanted to know which of these branches had both low reserves and loans too.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answer would be the intersect relational operation.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INTERSECT</a:t>
            </a:r>
            <a:r>
              <a:rPr lang="en-US" sz="1800" dirty="0">
                <a:latin typeface="Calibri" pitchFamily="34" charset="0"/>
                <a:cs typeface="Calibri" pitchFamily="34" charset="0"/>
              </a:rPr>
              <a:t> operator generates data that holds true in all the tables it is applied on.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is based on the intersection set theory and is represented by the '∩' symbol.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 of the intersection of the </a:t>
            </a:r>
            <a:r>
              <a:rPr lang="en-US" sz="1800" b="1" dirty="0">
                <a:cs typeface="Courier New" pitchFamily="49" charset="0"/>
              </a:rPr>
              <a:t>Branch Reserve Details</a:t>
            </a:r>
            <a:r>
              <a:rPr lang="en-US" sz="1800" dirty="0">
                <a:latin typeface="Calibri" pitchFamily="34" charset="0"/>
                <a:cs typeface="Calibri" pitchFamily="34" charset="0"/>
              </a:rPr>
              <a:t> and </a:t>
            </a:r>
            <a:r>
              <a:rPr lang="en-US" sz="1800" b="1" dirty="0">
                <a:cs typeface="Courier New" pitchFamily="49" charset="0"/>
              </a:rPr>
              <a:t>Branch Loan Details</a:t>
            </a:r>
            <a:r>
              <a:rPr lang="en-US" sz="1800" dirty="0">
                <a:latin typeface="Calibri" pitchFamily="34" charset="0"/>
                <a:cs typeface="Calibri" pitchFamily="34" charset="0"/>
              </a:rPr>
              <a:t> tables would be a list of branches that have both reserves below 20 billion Euros and loans in their account.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resultant table generated is as follows:</a:t>
            </a:r>
          </a:p>
        </p:txBody>
      </p:sp>
      <p:pic>
        <p:nvPicPr>
          <p:cNvPr id="7171" name="Picture 3"/>
          <p:cNvPicPr>
            <a:picLocks noChangeAspect="1" noChangeArrowheads="1"/>
          </p:cNvPicPr>
          <p:nvPr/>
        </p:nvPicPr>
        <p:blipFill>
          <a:blip r:embed="rId2" cstate="print"/>
          <a:srcRect/>
          <a:stretch>
            <a:fillRect/>
          </a:stretch>
        </p:blipFill>
        <p:spPr bwMode="auto">
          <a:xfrm>
            <a:off x="2133600" y="4062826"/>
            <a:ext cx="4619196" cy="1271174"/>
          </a:xfrm>
          <a:prstGeom prst="rect">
            <a:avLst/>
          </a:prstGeom>
          <a:noFill/>
          <a:ln w="9525">
            <a:noFill/>
            <a:miter lim="800000"/>
            <a:headEnd/>
            <a:tailEnd/>
          </a:ln>
        </p:spPr>
      </p:pic>
      <p:sp>
        <p:nvSpPr>
          <p:cNvPr id="8" name="TextBox 7"/>
          <p:cNvSpPr txBox="1"/>
          <p:nvPr/>
        </p:nvSpPr>
        <p:spPr>
          <a:xfrm>
            <a:off x="2971800" y="5538374"/>
            <a:ext cx="3352800" cy="252826"/>
          </a:xfrm>
          <a:prstGeom prst="rect">
            <a:avLst/>
          </a:prstGeom>
          <a:noFill/>
        </p:spPr>
        <p:txBody>
          <a:bodyPr wrap="square" rtlCol="0">
            <a:spAutoFit/>
          </a:bodyPr>
          <a:lstStyle/>
          <a:p>
            <a:r>
              <a:rPr lang="en-US" b="1" dirty="0">
                <a:latin typeface="Calibri" pitchFamily="34" charset="0"/>
                <a:cs typeface="Calibri" pitchFamily="34" charset="0"/>
              </a:rPr>
              <a:t>Branches with Low Reserves and Loans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DIFFERENCE(</a:t>
            </a:r>
            <a:r>
              <a:rPr lang="en-US" dirty="0" err="1"/>
              <a:t>trừ</a:t>
            </a:r>
            <a:r>
              <a:rPr lang="en-US" dirty="0"/>
              <a:t> = </a:t>
            </a:r>
            <a:r>
              <a:rPr lang="en-US" dirty="0" err="1"/>
              <a:t>hiệu</a:t>
            </a:r>
            <a:r>
              <a:rPr lang="en-US" dirty="0"/>
              <a:t>)</a:t>
            </a:r>
          </a:p>
        </p:txBody>
      </p:sp>
      <p:sp>
        <p:nvSpPr>
          <p:cNvPr id="5" name="TextBox 4"/>
          <p:cNvSpPr txBox="1"/>
          <p:nvPr/>
        </p:nvSpPr>
        <p:spPr>
          <a:xfrm>
            <a:off x="381000" y="990600"/>
            <a:ext cx="83820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If the same official now wanted the list of branches that had low reserves but no loans, then the official would have to use the difference operation.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DIFFERENCE</a:t>
            </a:r>
            <a:r>
              <a:rPr lang="en-US" sz="1800" dirty="0">
                <a:latin typeface="Calibri" pitchFamily="34" charset="0"/>
                <a:cs typeface="Calibri" pitchFamily="34" charset="0"/>
              </a:rPr>
              <a:t> operator, symbolized as '</a:t>
            </a:r>
            <a:r>
              <a:rPr lang="en-US" sz="1800" dirty="0">
                <a:cs typeface="Courier New" pitchFamily="49" charset="0"/>
              </a:rPr>
              <a:t>-</a:t>
            </a:r>
            <a:r>
              <a:rPr lang="en-US" sz="1800" dirty="0">
                <a:latin typeface="Calibri" pitchFamily="34" charset="0"/>
                <a:cs typeface="Calibri" pitchFamily="34" charset="0"/>
              </a:rPr>
              <a:t>', generates data from different tables too, but it generates data that holds true in one table and not the other.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Thus, the branch would have to have low reserves and no loans to be displayed.</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is the result generated:</a:t>
            </a:r>
          </a:p>
        </p:txBody>
      </p:sp>
      <p:pic>
        <p:nvPicPr>
          <p:cNvPr id="8194" name="Picture 2"/>
          <p:cNvPicPr>
            <a:picLocks noChangeAspect="1" noChangeArrowheads="1"/>
          </p:cNvPicPr>
          <p:nvPr/>
        </p:nvPicPr>
        <p:blipFill>
          <a:blip r:embed="rId2" cstate="print"/>
          <a:srcRect/>
          <a:stretch>
            <a:fillRect/>
          </a:stretch>
        </p:blipFill>
        <p:spPr bwMode="auto">
          <a:xfrm>
            <a:off x="1676400" y="3657600"/>
            <a:ext cx="5465064" cy="838200"/>
          </a:xfrm>
          <a:prstGeom prst="rect">
            <a:avLst/>
          </a:prstGeom>
          <a:noFill/>
          <a:ln w="9525">
            <a:noFill/>
            <a:miter lim="800000"/>
            <a:headEnd/>
            <a:tailEnd/>
          </a:ln>
        </p:spPr>
      </p:pic>
      <p:sp>
        <p:nvSpPr>
          <p:cNvPr id="7" name="TextBox 6"/>
          <p:cNvSpPr txBox="1"/>
          <p:nvPr/>
        </p:nvSpPr>
        <p:spPr>
          <a:xfrm>
            <a:off x="2819400" y="4648200"/>
            <a:ext cx="3352800" cy="252826"/>
          </a:xfrm>
          <a:prstGeom prst="rect">
            <a:avLst/>
          </a:prstGeom>
          <a:noFill/>
        </p:spPr>
        <p:txBody>
          <a:bodyPr wrap="square" rtlCol="0">
            <a:spAutoFit/>
          </a:bodyPr>
          <a:lstStyle/>
          <a:p>
            <a:r>
              <a:rPr lang="en-US" b="1" dirty="0">
                <a:latin typeface="Calibri" pitchFamily="34" charset="0"/>
                <a:cs typeface="Calibri" pitchFamily="34" charset="0"/>
              </a:rPr>
              <a:t>Branches with Low Reserves but No Loans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JOIN(</a:t>
            </a:r>
            <a:r>
              <a:rPr lang="en-US" dirty="0" err="1"/>
              <a:t>phép</a:t>
            </a:r>
            <a:r>
              <a:rPr lang="en-US" dirty="0"/>
              <a:t> </a:t>
            </a:r>
            <a:r>
              <a:rPr lang="en-US" dirty="0" err="1"/>
              <a:t>nối</a:t>
            </a:r>
            <a:r>
              <a:rPr lang="en-US" dirty="0"/>
              <a:t>)</a:t>
            </a:r>
          </a:p>
        </p:txBody>
      </p:sp>
      <p:sp>
        <p:nvSpPr>
          <p:cNvPr id="5" name="TextBox 4"/>
          <p:cNvSpPr txBox="1"/>
          <p:nvPr/>
        </p:nvSpPr>
        <p:spPr>
          <a:xfrm>
            <a:off x="381000" y="990600"/>
            <a:ext cx="83820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
            </a:r>
            <a:r>
              <a:rPr lang="en-US" sz="1800" dirty="0">
                <a:cs typeface="Courier New" pitchFamily="49" charset="0"/>
              </a:rPr>
              <a:t>JOIN</a:t>
            </a:r>
            <a:r>
              <a:rPr lang="en-US" sz="1800" dirty="0">
                <a:latin typeface="Calibri" pitchFamily="34" charset="0"/>
                <a:cs typeface="Calibri" pitchFamily="34" charset="0"/>
              </a:rPr>
              <a:t> operation is an enhancement to the product operation.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It allows a selection to be performed on the product of tables.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if the reserve values and loan amounts of branches with low reserves and loan values was needed, the product of the </a:t>
            </a:r>
            <a:r>
              <a:rPr lang="en-US" sz="1800" b="1" dirty="0">
                <a:cs typeface="Courier New" pitchFamily="49" charset="0"/>
              </a:rPr>
              <a:t>Branch Reserve Details</a:t>
            </a:r>
            <a:r>
              <a:rPr lang="en-US" sz="1800" dirty="0">
                <a:latin typeface="Calibri" pitchFamily="34" charset="0"/>
                <a:cs typeface="Calibri" pitchFamily="34" charset="0"/>
              </a:rPr>
              <a:t> and </a:t>
            </a:r>
            <a:r>
              <a:rPr lang="en-US" sz="1800" b="1" dirty="0">
                <a:cs typeface="Courier New" pitchFamily="49" charset="0"/>
              </a:rPr>
              <a:t>Branch Loan Details</a:t>
            </a:r>
            <a:r>
              <a:rPr lang="en-US" sz="1800" dirty="0">
                <a:latin typeface="Calibri" pitchFamily="34" charset="0"/>
                <a:cs typeface="Calibri" pitchFamily="34" charset="0"/>
              </a:rPr>
              <a:t> would be required.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Once the product of the two tables would be generated, only those branches would be listed which have both reserves below 20 billion Euros and loans.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is generated as a result of the </a:t>
            </a:r>
            <a:r>
              <a:rPr lang="en-US" sz="1800" dirty="0">
                <a:cs typeface="Courier New" pitchFamily="49" charset="0"/>
              </a:rPr>
              <a:t>JOIN</a:t>
            </a:r>
            <a:r>
              <a:rPr lang="en-US" sz="1800" dirty="0">
                <a:latin typeface="Calibri" pitchFamily="34" charset="0"/>
                <a:cs typeface="Calibri" pitchFamily="34" charset="0"/>
              </a:rPr>
              <a:t> operation:</a:t>
            </a:r>
          </a:p>
        </p:txBody>
      </p:sp>
      <p:pic>
        <p:nvPicPr>
          <p:cNvPr id="9218" name="Picture 2"/>
          <p:cNvPicPr>
            <a:picLocks noChangeAspect="1" noChangeArrowheads="1"/>
          </p:cNvPicPr>
          <p:nvPr/>
        </p:nvPicPr>
        <p:blipFill>
          <a:blip r:embed="rId2" cstate="print"/>
          <a:srcRect/>
          <a:stretch>
            <a:fillRect/>
          </a:stretch>
        </p:blipFill>
        <p:spPr bwMode="auto">
          <a:xfrm>
            <a:off x="1295400" y="4572000"/>
            <a:ext cx="6511047" cy="1219200"/>
          </a:xfrm>
          <a:prstGeom prst="rect">
            <a:avLst/>
          </a:prstGeom>
          <a:noFill/>
          <a:ln w="9525">
            <a:noFill/>
            <a:miter lim="800000"/>
            <a:headEnd/>
            <a:tailEnd/>
          </a:ln>
        </p:spPr>
      </p:pic>
      <p:sp>
        <p:nvSpPr>
          <p:cNvPr id="7" name="TextBox 6"/>
          <p:cNvSpPr txBox="1"/>
          <p:nvPr/>
        </p:nvSpPr>
        <p:spPr>
          <a:xfrm>
            <a:off x="2514600" y="5919374"/>
            <a:ext cx="4495800" cy="243143"/>
          </a:xfrm>
          <a:prstGeom prst="rect">
            <a:avLst/>
          </a:prstGeom>
          <a:noFill/>
        </p:spPr>
        <p:txBody>
          <a:bodyPr wrap="square" rtlCol="0">
            <a:spAutoFit/>
          </a:bodyPr>
          <a:lstStyle/>
          <a:p>
            <a:r>
              <a:rPr lang="en-US" b="1" dirty="0">
                <a:latin typeface="Calibri" pitchFamily="34" charset="0"/>
                <a:cs typeface="Calibri" pitchFamily="34" charset="0"/>
              </a:rPr>
              <a:t>Detailed List of Branches with Low Reserve and Loans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DIVIDE(</a:t>
            </a:r>
            <a:r>
              <a:rPr lang="en-US" dirty="0" err="1"/>
              <a:t>chia</a:t>
            </a:r>
            <a:r>
              <a:rPr lang="en-US" dirty="0"/>
              <a:t>)</a:t>
            </a:r>
          </a:p>
        </p:txBody>
      </p:sp>
      <p:sp>
        <p:nvSpPr>
          <p:cNvPr id="5" name="TextBox 4"/>
          <p:cNvSpPr txBox="1"/>
          <p:nvPr/>
        </p:nvSpPr>
        <p:spPr>
          <a:xfrm>
            <a:off x="381000" y="990600"/>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Suppose an official wanted to see the branch names and reserves of all the branches that had loans.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This process can be made very easy by using the </a:t>
            </a:r>
            <a:r>
              <a:rPr lang="en-US" sz="1800" dirty="0">
                <a:cs typeface="Courier New" pitchFamily="49" charset="0"/>
              </a:rPr>
              <a:t>DIVIDE</a:t>
            </a:r>
            <a:r>
              <a:rPr lang="en-US" sz="1800" dirty="0">
                <a:latin typeface="Calibri" pitchFamily="34" charset="0"/>
                <a:cs typeface="Calibri" pitchFamily="34" charset="0"/>
              </a:rPr>
              <a:t> operator.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All that the official needs to do is divide the </a:t>
            </a:r>
            <a:r>
              <a:rPr lang="en-US" sz="1800" b="1" dirty="0">
                <a:cs typeface="Courier New" pitchFamily="49" charset="0"/>
              </a:rPr>
              <a:t>Branch Reserve Details</a:t>
            </a:r>
            <a:r>
              <a:rPr lang="en-US" sz="1800" dirty="0">
                <a:latin typeface="Calibri" pitchFamily="34" charset="0"/>
                <a:cs typeface="Calibri" pitchFamily="34" charset="0"/>
              </a:rPr>
              <a:t> table by the list of branches, that is, the </a:t>
            </a:r>
            <a:r>
              <a:rPr lang="en-US" sz="1800" b="1" dirty="0" err="1">
                <a:cs typeface="Courier New" pitchFamily="49" charset="0"/>
              </a:rPr>
              <a:t>Branch_Id</a:t>
            </a:r>
            <a:r>
              <a:rPr lang="en-US" sz="1800" dirty="0">
                <a:latin typeface="Calibri" pitchFamily="34" charset="0"/>
                <a:cs typeface="Calibri" pitchFamily="34" charset="0"/>
              </a:rPr>
              <a:t> column of the </a:t>
            </a:r>
            <a:r>
              <a:rPr lang="en-US" sz="1800" b="1" dirty="0">
                <a:cs typeface="Courier New" pitchFamily="49" charset="0"/>
              </a:rPr>
              <a:t>Branch Loan Details</a:t>
            </a:r>
            <a:r>
              <a:rPr lang="en-US" sz="1800" dirty="0">
                <a:latin typeface="Calibri" pitchFamily="34" charset="0"/>
                <a:cs typeface="Calibri" pitchFamily="34" charset="0"/>
              </a:rPr>
              <a:t> table. </a:t>
            </a:r>
          </a:p>
          <a:p>
            <a:pPr marL="341313" indent="-341313">
              <a:lnSpc>
                <a:spcPct val="100000"/>
              </a:lnSpc>
              <a:spcBef>
                <a:spcPts val="0"/>
              </a:spcBef>
              <a:buFont typeface="Wingdings" pitchFamily="2" charset="2"/>
              <a:buChar char="Ø"/>
            </a:pPr>
            <a:endParaRPr lang="en-US" sz="1800" dirty="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table is the result generated.</a:t>
            </a:r>
          </a:p>
        </p:txBody>
      </p:sp>
      <p:pic>
        <p:nvPicPr>
          <p:cNvPr id="10242" name="Picture 2"/>
          <p:cNvPicPr>
            <a:picLocks noChangeAspect="1" noChangeArrowheads="1"/>
          </p:cNvPicPr>
          <p:nvPr/>
        </p:nvPicPr>
        <p:blipFill>
          <a:blip r:embed="rId2" cstate="print"/>
          <a:srcRect/>
          <a:stretch>
            <a:fillRect/>
          </a:stretch>
        </p:blipFill>
        <p:spPr bwMode="auto">
          <a:xfrm>
            <a:off x="2819400" y="3962400"/>
            <a:ext cx="3986011" cy="1025387"/>
          </a:xfrm>
          <a:prstGeom prst="rect">
            <a:avLst/>
          </a:prstGeom>
          <a:noFill/>
          <a:ln w="9525">
            <a:noFill/>
            <a:miter lim="800000"/>
            <a:headEnd/>
            <a:tailEnd/>
          </a:ln>
        </p:spPr>
      </p:pic>
      <p:sp>
        <p:nvSpPr>
          <p:cNvPr id="7" name="TextBox 6"/>
          <p:cNvSpPr txBox="1"/>
          <p:nvPr/>
        </p:nvSpPr>
        <p:spPr>
          <a:xfrm>
            <a:off x="3276600" y="5029200"/>
            <a:ext cx="3048000" cy="252826"/>
          </a:xfrm>
          <a:prstGeom prst="rect">
            <a:avLst/>
          </a:prstGeom>
          <a:noFill/>
        </p:spPr>
        <p:txBody>
          <a:bodyPr wrap="square" rtlCol="0">
            <a:spAutoFit/>
          </a:bodyPr>
          <a:lstStyle/>
          <a:p>
            <a:r>
              <a:rPr lang="en-US" b="1" dirty="0">
                <a:latin typeface="Calibri" pitchFamily="34" charset="0"/>
                <a:cs typeface="Calibri" pitchFamily="34" charset="0"/>
              </a:rPr>
              <a:t>Resultant Table of Division Operation</a:t>
            </a:r>
          </a:p>
        </p:txBody>
      </p:sp>
      <p:sp>
        <p:nvSpPr>
          <p:cNvPr id="8" name="TextBox 7"/>
          <p:cNvSpPr txBox="1"/>
          <p:nvPr/>
        </p:nvSpPr>
        <p:spPr>
          <a:xfrm>
            <a:off x="381000" y="532507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attributes of the divisor table should always be a subset of the dividend table.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resultant table would always be void of the attributes of the divisor table, and the records not matching the records in the divisor table.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Summary</a:t>
            </a:r>
          </a:p>
        </p:txBody>
      </p:sp>
      <p:sp>
        <p:nvSpPr>
          <p:cNvPr id="5" name="TextBox 4"/>
          <p:cNvSpPr txBox="1"/>
          <p:nvPr/>
        </p:nvSpPr>
        <p:spPr>
          <a:xfrm>
            <a:off x="304800" y="1143000"/>
            <a:ext cx="8229599" cy="5189113"/>
          </a:xfrm>
          <a:prstGeom prst="rect">
            <a:avLst/>
          </a:prstGeom>
          <a:noFill/>
        </p:spPr>
        <p:txBody>
          <a:bodyPr wrap="square" rtlCol="0">
            <a:spAutoFit/>
          </a:bodyPr>
          <a:lstStyle/>
          <a:p>
            <a:pPr marL="341313" indent="-341313">
              <a:buFont typeface="Calibri" pitchFamily="34" charset="0"/>
              <a:buChar char="●"/>
            </a:pPr>
            <a:r>
              <a:rPr lang="en-US" sz="1800" dirty="0">
                <a:latin typeface="Calibri" pitchFamily="34" charset="0"/>
                <a:cs typeface="Calibri" pitchFamily="34" charset="0"/>
              </a:rPr>
              <a:t>Data modeling is the process of applying an appropriate data model to the data at hand.</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E-R model views the real world as a set of basic objects and relationships among them.</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Entity, attributes, entity set, relationships, and relationship sets form the five basic components of E-R model.</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Mapping cardinalities express the number of entities that an entity is associated with.</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The process of removing redundant data from the tables of a relational database is called normalization.</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Relational Algebra consists of a collection of operators that help retrieve data from the relational databases.</a:t>
            </a:r>
          </a:p>
          <a:p>
            <a:pPr marL="341313" indent="-341313">
              <a:buFont typeface="Calibri" pitchFamily="34" charset="0"/>
              <a:buChar char="●"/>
            </a:pPr>
            <a:endParaRPr lang="en-US" dirty="0">
              <a:latin typeface="Calibri" pitchFamily="34" charset="0"/>
              <a:cs typeface="Calibri" pitchFamily="34" charset="0"/>
            </a:endParaRPr>
          </a:p>
          <a:p>
            <a:pPr marL="341313" indent="-341313">
              <a:buFont typeface="Calibri" pitchFamily="34" charset="0"/>
              <a:buChar char="●"/>
            </a:pPr>
            <a:r>
              <a:rPr lang="en-US" sz="1800" dirty="0">
                <a:latin typeface="Calibri" pitchFamily="34" charset="0"/>
                <a:cs typeface="Calibri" pitchFamily="34" charset="0"/>
              </a:rPr>
              <a:t>SELECT, PRODUCT, UNION, and DIVIDE are some of the relational algebra operators.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Data Modeling 1-2</a:t>
            </a:r>
          </a:p>
        </p:txBody>
      </p:sp>
      <p:grpSp>
        <p:nvGrpSpPr>
          <p:cNvPr id="6" name="Group 5"/>
          <p:cNvGrpSpPr/>
          <p:nvPr/>
        </p:nvGrpSpPr>
        <p:grpSpPr>
          <a:xfrm>
            <a:off x="381000" y="10668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process of applying an appropriate data model to the data, in order to organize and structure it, is called data modeling.</a:t>
              </a:r>
              <a:endParaRPr lang="en-US" sz="1800" kern="1200" dirty="0">
                <a:latin typeface="Calibri" pitchFamily="34" charset="0"/>
                <a:cs typeface="Calibri" pitchFamily="34" charset="0"/>
              </a:endParaRPr>
            </a:p>
          </p:txBody>
        </p:sp>
      </p:grpSp>
      <p:graphicFrame>
        <p:nvGraphicFramePr>
          <p:cNvPr id="22" name="Diagram 21"/>
          <p:cNvGraphicFramePr/>
          <p:nvPr/>
        </p:nvGraphicFramePr>
        <p:xfrm>
          <a:off x="838200" y="2895600"/>
          <a:ext cx="73152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p:cNvGrpSpPr/>
          <p:nvPr/>
        </p:nvGrpSpPr>
        <p:grpSpPr>
          <a:xfrm>
            <a:off x="381000" y="1981200"/>
            <a:ext cx="8153400" cy="838200"/>
            <a:chOff x="0" y="1614759"/>
            <a:chExt cx="6096000" cy="1141920"/>
          </a:xfrm>
          <a:scene3d>
            <a:camera prst="orthographicFront"/>
            <a:lightRig rig="flat" dir="t"/>
          </a:scene3d>
        </p:grpSpPr>
        <p:sp>
          <p:nvSpPr>
            <p:cNvPr id="24" name="Rounded Rectangle 23"/>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5"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modeling can be broken down into three broad steps:</a:t>
              </a:r>
              <a:endParaRPr lang="en-US" sz="1800" kern="1200" dirty="0">
                <a:latin typeface="Calibri" pitchFamily="34" charset="0"/>
                <a:cs typeface="Calibri"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Data Modeling 2-2</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Following figure exhibits the various steps involved in data modeling.</a:t>
            </a:r>
          </a:p>
        </p:txBody>
      </p:sp>
      <p:pic>
        <p:nvPicPr>
          <p:cNvPr id="6" name="Picture 5" descr="Figure 2.1.tif"/>
          <p:cNvPicPr>
            <a:picLocks noChangeAspect="1"/>
          </p:cNvPicPr>
          <p:nvPr/>
        </p:nvPicPr>
        <p:blipFill>
          <a:blip r:embed="rId2" cstate="print"/>
          <a:stretch>
            <a:fillRect/>
          </a:stretch>
        </p:blipFill>
        <p:spPr>
          <a:xfrm>
            <a:off x="2438400" y="1371600"/>
            <a:ext cx="3595829" cy="2625032"/>
          </a:xfrm>
          <a:prstGeom prst="rect">
            <a:avLst/>
          </a:prstGeom>
        </p:spPr>
      </p:pic>
      <p:sp>
        <p:nvSpPr>
          <p:cNvPr id="7" name="TextBox 6"/>
          <p:cNvSpPr txBox="1"/>
          <p:nvPr/>
        </p:nvSpPr>
        <p:spPr>
          <a:xfrm>
            <a:off x="381000" y="4126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Data models can be classified into three different groups:</a:t>
            </a:r>
          </a:p>
        </p:txBody>
      </p:sp>
      <p:sp>
        <p:nvSpPr>
          <p:cNvPr id="8" name="Explosion 1 7"/>
          <p:cNvSpPr/>
          <p:nvPr/>
        </p:nvSpPr>
        <p:spPr>
          <a:xfrm>
            <a:off x="304800" y="4495800"/>
            <a:ext cx="3048000" cy="16764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lumMod val="95000"/>
                  </a:schemeClr>
                </a:solidFill>
                <a:latin typeface="Calibri" pitchFamily="34" charset="0"/>
                <a:cs typeface="Calibri" pitchFamily="34" charset="0"/>
              </a:rPr>
              <a:t>Object-based logical models</a:t>
            </a:r>
          </a:p>
        </p:txBody>
      </p:sp>
      <p:sp>
        <p:nvSpPr>
          <p:cNvPr id="9" name="Explosion 1 8"/>
          <p:cNvSpPr/>
          <p:nvPr/>
        </p:nvSpPr>
        <p:spPr>
          <a:xfrm>
            <a:off x="3276600" y="4800600"/>
            <a:ext cx="3352800" cy="1447800"/>
          </a:xfrm>
          <a:prstGeom prst="irregularSeal1">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lumMod val="95000"/>
                  </a:schemeClr>
                </a:solidFill>
                <a:latin typeface="Calibri" pitchFamily="34" charset="0"/>
                <a:cs typeface="Calibri" pitchFamily="34" charset="0"/>
              </a:rPr>
              <a:t>Record-based logical models</a:t>
            </a:r>
          </a:p>
        </p:txBody>
      </p:sp>
      <p:sp>
        <p:nvSpPr>
          <p:cNvPr id="10" name="Explosion 1 9"/>
          <p:cNvSpPr/>
          <p:nvPr/>
        </p:nvSpPr>
        <p:spPr>
          <a:xfrm>
            <a:off x="6477000" y="4648200"/>
            <a:ext cx="2362200" cy="12954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lumMod val="95000"/>
                  </a:schemeClr>
                </a:solidFill>
                <a:latin typeface="Calibri" pitchFamily="34" charset="0"/>
                <a:cs typeface="Calibri" pitchFamily="34" charset="0"/>
              </a:rPr>
              <a:t>Physical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1-11</a:t>
            </a:r>
          </a:p>
        </p:txBody>
      </p:sp>
      <p:grpSp>
        <p:nvGrpSpPr>
          <p:cNvPr id="5" name="Group 4"/>
          <p:cNvGrpSpPr/>
          <p:nvPr/>
        </p:nvGrpSpPr>
        <p:grpSpPr>
          <a:xfrm>
            <a:off x="381000" y="10668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The Entity-Relationship (E-R) model belongs to the first classification. </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6670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For example, in an organization, both employee and department are real world objects. An employee belongs to a department.</a:t>
              </a:r>
              <a:endParaRPr lang="en-US" sz="1800" kern="1200" dirty="0">
                <a:latin typeface="Calibri" pitchFamily="34" charset="0"/>
                <a:cs typeface="Calibri" pitchFamily="34" charset="0"/>
              </a:endParaRPr>
            </a:p>
          </p:txBody>
        </p:sp>
      </p:grpSp>
      <p:sp>
        <p:nvSpPr>
          <p:cNvPr id="14" name="Rounded Rectangle 4"/>
          <p:cNvSpPr/>
          <p:nvPr/>
        </p:nvSpPr>
        <p:spPr>
          <a:xfrm>
            <a:off x="457200" y="19106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Data can be perceived as real world objects called entities and the relationships that exist between them.</a:t>
            </a:r>
            <a:endParaRPr lang="en-US" sz="1800" kern="1200" dirty="0">
              <a:latin typeface="Calibri" pitchFamily="34" charset="0"/>
              <a:cs typeface="Calibri" pitchFamily="34" charset="0"/>
            </a:endParaRPr>
          </a:p>
        </p:txBody>
      </p:sp>
      <p:grpSp>
        <p:nvGrpSpPr>
          <p:cNvPr id="15" name="Group 14"/>
          <p:cNvGrpSpPr/>
          <p:nvPr/>
        </p:nvGrpSpPr>
        <p:grpSpPr>
          <a:xfrm>
            <a:off x="381000" y="350520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5108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a:latin typeface="Calibri" pitchFamily="34" charset="0"/>
                <a:cs typeface="Calibri" pitchFamily="34" charset="0"/>
              </a:rPr>
              <a:t>Thus, the relation 'belongs to' links an employee to a particular department. The employee-department relation can be modeled as shown in the following figure:</a:t>
            </a:r>
            <a:endParaRPr lang="en-US" sz="1800" kern="1200" dirty="0">
              <a:latin typeface="Calibri" pitchFamily="34" charset="0"/>
              <a:cs typeface="Calibri" pitchFamily="34" charset="0"/>
            </a:endParaRPr>
          </a:p>
        </p:txBody>
      </p:sp>
      <p:pic>
        <p:nvPicPr>
          <p:cNvPr id="19" name="Picture 18" descr="Figure 2.2.tif"/>
          <p:cNvPicPr>
            <a:picLocks noChangeAspect="1"/>
          </p:cNvPicPr>
          <p:nvPr/>
        </p:nvPicPr>
        <p:blipFill>
          <a:blip r:embed="rId2" cstate="print"/>
          <a:stretch>
            <a:fillRect/>
          </a:stretch>
        </p:blipFill>
        <p:spPr>
          <a:xfrm>
            <a:off x="2209800" y="4343400"/>
            <a:ext cx="4648200" cy="21061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2-11</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An E-R model consists of five basic components as follows:</a:t>
            </a:r>
          </a:p>
        </p:txBody>
      </p:sp>
      <p:graphicFrame>
        <p:nvGraphicFramePr>
          <p:cNvPr id="8" name="Diagram 7"/>
          <p:cNvGraphicFramePr/>
          <p:nvPr/>
        </p:nvGraphicFramePr>
        <p:xfrm>
          <a:off x="457200" y="1295400"/>
          <a:ext cx="82296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E-R Model and Normalization/ Session 2 </a:t>
            </a:r>
            <a:endParaRPr lang="en-US" dirty="0"/>
          </a:p>
        </p:txBody>
      </p:sp>
      <p:sp>
        <p:nvSpPr>
          <p:cNvPr id="4" name="Title 3"/>
          <p:cNvSpPr>
            <a:spLocks noGrp="1"/>
          </p:cNvSpPr>
          <p:nvPr>
            <p:ph type="title"/>
          </p:nvPr>
        </p:nvSpPr>
        <p:spPr/>
        <p:txBody>
          <a:bodyPr/>
          <a:lstStyle/>
          <a:p>
            <a:r>
              <a:rPr lang="en-US" dirty="0"/>
              <a:t>The Entity-Relationship (E-R) Model 3-11</a:t>
            </a:r>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various E-R model components can be seen in the following figure:</a:t>
            </a:r>
          </a:p>
        </p:txBody>
      </p:sp>
      <p:pic>
        <p:nvPicPr>
          <p:cNvPr id="6" name="Picture 5" descr="Figure 2.3.tif"/>
          <p:cNvPicPr>
            <a:picLocks noChangeAspect="1"/>
          </p:cNvPicPr>
          <p:nvPr/>
        </p:nvPicPr>
        <p:blipFill>
          <a:blip r:embed="rId2" cstate="print"/>
          <a:stretch>
            <a:fillRect/>
          </a:stretch>
        </p:blipFill>
        <p:spPr>
          <a:xfrm>
            <a:off x="2286000" y="1295400"/>
            <a:ext cx="4114800" cy="2213811"/>
          </a:xfrm>
          <a:prstGeom prst="rect">
            <a:avLst/>
          </a:prstGeom>
        </p:spPr>
      </p:pic>
      <p:sp>
        <p:nvSpPr>
          <p:cNvPr id="7" name="TextBox 6"/>
          <p:cNvSpPr txBox="1"/>
          <p:nvPr/>
        </p:nvSpPr>
        <p:spPr>
          <a:xfrm>
            <a:off x="381000" y="3581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Relationships associate one or more entities and can be of three types as follows:</a:t>
            </a:r>
          </a:p>
        </p:txBody>
      </p:sp>
      <p:grpSp>
        <p:nvGrpSpPr>
          <p:cNvPr id="8" name="Group 7"/>
          <p:cNvGrpSpPr/>
          <p:nvPr/>
        </p:nvGrpSpPr>
        <p:grpSpPr>
          <a:xfrm>
            <a:off x="381000" y="4022921"/>
            <a:ext cx="1981200" cy="5334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a:latin typeface="Calibri" pitchFamily="34" charset="0"/>
                  <a:cs typeface="Calibri" pitchFamily="34" charset="0"/>
                </a:rPr>
                <a:t>Self-relationships</a:t>
              </a:r>
            </a:p>
          </p:txBody>
        </p:sp>
      </p:grpSp>
      <p:sp>
        <p:nvSpPr>
          <p:cNvPr id="11" name="TextBox 10"/>
          <p:cNvSpPr txBox="1"/>
          <p:nvPr/>
        </p:nvSpPr>
        <p:spPr>
          <a:xfrm>
            <a:off x="381000" y="4572000"/>
            <a:ext cx="4953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Relationships between entities of the same entity set are called self-relationships.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For example, a team member works for the manager. </a:t>
            </a:r>
          </a:p>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 'works for', exists between two different employee entities of the same employee entity set.</a:t>
            </a:r>
          </a:p>
        </p:txBody>
      </p:sp>
      <p:sp>
        <p:nvSpPr>
          <p:cNvPr id="12" name="TextBox 11"/>
          <p:cNvSpPr txBox="1"/>
          <p:nvPr/>
        </p:nvSpPr>
        <p:spPr>
          <a:xfrm>
            <a:off x="4953000" y="4038600"/>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a:latin typeface="Calibri" pitchFamily="34" charset="0"/>
                <a:cs typeface="Calibri" pitchFamily="34" charset="0"/>
              </a:rPr>
              <a:t>The relationship can be seen in following figure:</a:t>
            </a:r>
          </a:p>
        </p:txBody>
      </p:sp>
      <p:pic>
        <p:nvPicPr>
          <p:cNvPr id="13" name="Picture 12" descr="Figure 2.4.tif"/>
          <p:cNvPicPr>
            <a:picLocks noChangeAspect="1"/>
          </p:cNvPicPr>
          <p:nvPr/>
        </p:nvPicPr>
        <p:blipFill>
          <a:blip r:embed="rId3" cstate="print"/>
          <a:stretch>
            <a:fillRect/>
          </a:stretch>
        </p:blipFill>
        <p:spPr>
          <a:xfrm>
            <a:off x="5410200" y="4876800"/>
            <a:ext cx="3375804" cy="1524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14854</TotalTime>
  <Words>4813</Words>
  <Application>Microsoft Office PowerPoint</Application>
  <PresentationFormat>On-screen Show (4:3)</PresentationFormat>
  <Paragraphs>515</Paragraphs>
  <Slides>46</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Cac phan can quan tam</vt:lpstr>
      <vt:lpstr>Objectives</vt:lpstr>
      <vt:lpstr>Introduction</vt:lpstr>
      <vt:lpstr>Data Modeling 1-2</vt:lpstr>
      <vt:lpstr>Data Modeling 2-2</vt:lpstr>
      <vt:lpstr>The Entity-Relationship (E-R) Model 1-11</vt:lpstr>
      <vt:lpstr>The Entity-Relationship (E-R) Model 2-11</vt:lpstr>
      <vt:lpstr>The Entity-Relationship (E-R) Model 3-11</vt:lpstr>
      <vt:lpstr>The Entity-Relationship (E-R) Model 4-11</vt:lpstr>
      <vt:lpstr>The Entity-Relationship (E-R) Model 5-11</vt:lpstr>
      <vt:lpstr>The Entity-Relationship (E-R) Model 6-11</vt:lpstr>
      <vt:lpstr>The Entity-Relationship (E-R) Model 7-11</vt:lpstr>
      <vt:lpstr>The Entity-Relationship (E-R) Model 8-11</vt:lpstr>
      <vt:lpstr>The Entity-Relationship (E-R) Model 9-11</vt:lpstr>
      <vt:lpstr>The Entity-Relationship (E-R) Model 10-11</vt:lpstr>
      <vt:lpstr>The Entity-Relationship (E-R) Model 11-11</vt:lpstr>
      <vt:lpstr>Entity-Relationship Diagrams 1-7</vt:lpstr>
      <vt:lpstr>Entity-Relationship Diagrams 2-7</vt:lpstr>
      <vt:lpstr>Entity-Relationship Diagrams 3-7</vt:lpstr>
      <vt:lpstr>Entity-Relationship Diagrams 4-7</vt:lpstr>
      <vt:lpstr>Entity-Relationship Diagrams 5-7</vt:lpstr>
      <vt:lpstr>Entity-Relationship Diagrams 6-7</vt:lpstr>
      <vt:lpstr>Entity-Relationship Diagrams 7-7</vt:lpstr>
      <vt:lpstr>Normalization 1-4</vt:lpstr>
      <vt:lpstr>Normalization 2-4</vt:lpstr>
      <vt:lpstr>Normalization 3-4</vt:lpstr>
      <vt:lpstr>Normalization 4-4</vt:lpstr>
      <vt:lpstr>First Normal Form 1-2</vt:lpstr>
      <vt:lpstr>First Normal Form 2-2</vt:lpstr>
      <vt:lpstr>Second Normal Form 1-2</vt:lpstr>
      <vt:lpstr>Second Normal Form 2-2</vt:lpstr>
      <vt:lpstr>Third Normal Form 1-3</vt:lpstr>
      <vt:lpstr>Third Normal Form 2-3</vt:lpstr>
      <vt:lpstr>Third Normal Form 3-3</vt:lpstr>
      <vt:lpstr>Denormalization (De-normalization):lùi chuẩn(max=2) </vt:lpstr>
      <vt:lpstr>Relational Operators </vt:lpstr>
      <vt:lpstr>SELECT(where:tham chiếu dòng)</vt:lpstr>
      <vt:lpstr>PROJECT(tham chiếu cột)</vt:lpstr>
      <vt:lpstr>PRODUCT(nhân)</vt:lpstr>
      <vt:lpstr>UNION(hội)</vt:lpstr>
      <vt:lpstr>INTERSECT(phan giao nhau)</vt:lpstr>
      <vt:lpstr>DIFFERENCE(trừ = hiệu)</vt:lpstr>
      <vt:lpstr>JOIN(phép nối)</vt:lpstr>
      <vt:lpstr>DIVIDE(chia)</vt:lpstr>
      <vt:lpstr>Summary</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Lâm Quách</cp:lastModifiedBy>
  <cp:revision>2582</cp:revision>
  <dcterms:created xsi:type="dcterms:W3CDTF">2006-08-16T00:00:00Z</dcterms:created>
  <dcterms:modified xsi:type="dcterms:W3CDTF">2020-04-16T11:18:42Z</dcterms:modified>
</cp:coreProperties>
</file>